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5" name="Shape 10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1" name="Shape 11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7" name="Shape 11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3" name="Shape 12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 name="Shape 12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 name="Shape 13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 name="Shape 5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9" name="Shape 17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5" name="Shape 20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8" name="Shape 21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 name="Shape 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8" name="Shape 23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3" name="Shape 24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9" name="Shape 24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2" name="Shape 26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9" name="Shape 2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6" name="Shape 27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0" name="Shape 29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9" name="Shape 29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 name="Shape 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8" name="Shape 30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5" name="Shape 31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2" name="Shape 32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9" name="Shape 32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6" name="Shape 33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3" name="Shape 34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0" name="Shape 35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9" name="Shape 35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8" name="Shape 36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7" name="Shape 37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 name="Shape 7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 name="Shape 8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 name="Shape 9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 name="Shape 9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5200">
                <a:solidFill>
                  <a:schemeClr val="dk1"/>
                </a:solidFill>
              </a:defRPr>
            </a:lvl2pPr>
            <a:lvl3pPr indent="0" lvl="2" algn="ctr">
              <a:spcBef>
                <a:spcPts val="0"/>
              </a:spcBef>
              <a:buClr>
                <a:schemeClr val="dk1"/>
              </a:buClr>
              <a:buFont typeface="Arial"/>
              <a:buNone/>
              <a:defRPr sz="5200">
                <a:solidFill>
                  <a:schemeClr val="dk1"/>
                </a:solidFill>
              </a:defRPr>
            </a:lvl3pPr>
            <a:lvl4pPr indent="0" lvl="3" algn="ctr">
              <a:spcBef>
                <a:spcPts val="0"/>
              </a:spcBef>
              <a:buClr>
                <a:schemeClr val="dk1"/>
              </a:buClr>
              <a:buFont typeface="Arial"/>
              <a:buNone/>
              <a:defRPr sz="5200">
                <a:solidFill>
                  <a:schemeClr val="dk1"/>
                </a:solidFill>
              </a:defRPr>
            </a:lvl4pPr>
            <a:lvl5pPr indent="0" lvl="4" algn="ctr">
              <a:spcBef>
                <a:spcPts val="0"/>
              </a:spcBef>
              <a:buClr>
                <a:schemeClr val="dk1"/>
              </a:buClr>
              <a:buFont typeface="Arial"/>
              <a:buNone/>
              <a:defRPr sz="5200">
                <a:solidFill>
                  <a:schemeClr val="dk1"/>
                </a:solidFill>
              </a:defRPr>
            </a:lvl5pPr>
            <a:lvl6pPr indent="0" lvl="5" algn="ctr">
              <a:spcBef>
                <a:spcPts val="0"/>
              </a:spcBef>
              <a:buClr>
                <a:schemeClr val="dk1"/>
              </a:buClr>
              <a:buFont typeface="Arial"/>
              <a:buNone/>
              <a:defRPr sz="5200">
                <a:solidFill>
                  <a:schemeClr val="dk1"/>
                </a:solidFill>
              </a:defRPr>
            </a:lvl6pPr>
            <a:lvl7pPr indent="0" lvl="6" algn="ctr">
              <a:spcBef>
                <a:spcPts val="0"/>
              </a:spcBef>
              <a:buClr>
                <a:schemeClr val="dk1"/>
              </a:buClr>
              <a:buFont typeface="Arial"/>
              <a:buNone/>
              <a:defRPr sz="5200">
                <a:solidFill>
                  <a:schemeClr val="dk1"/>
                </a:solidFill>
              </a:defRPr>
            </a:lvl7pPr>
            <a:lvl8pPr indent="0" lvl="7" algn="ctr">
              <a:spcBef>
                <a:spcPts val="0"/>
              </a:spcBef>
              <a:buClr>
                <a:schemeClr val="dk1"/>
              </a:buClr>
              <a:buFont typeface="Arial"/>
              <a:buNone/>
              <a:defRPr sz="5200">
                <a:solidFill>
                  <a:schemeClr val="dk1"/>
                </a:solidFill>
              </a:defRPr>
            </a:lvl8pPr>
            <a:lvl9pPr indent="0" lvl="8" algn="ctr">
              <a:spcBef>
                <a:spcPts val="0"/>
              </a:spcBef>
              <a:buClr>
                <a:schemeClr val="dk1"/>
              </a:buClr>
              <a:buFont typeface="Arial"/>
              <a:buNone/>
              <a:defRPr sz="5200">
                <a:solidFill>
                  <a:schemeClr val="dk1"/>
                </a:solidFill>
              </a:defRPr>
            </a:lvl9pPr>
          </a:lstStyle>
          <a:p/>
        </p:txBody>
      </p:sp>
      <p:sp>
        <p:nvSpPr>
          <p:cNvPr id="11" name="Shape 11"/>
          <p:cNvSpPr txBox="1"/>
          <p:nvPr>
            <p:ph idx="1" type="subTitle"/>
          </p:nvPr>
        </p:nvSpPr>
        <p:spPr>
          <a:xfrm>
            <a:off x="311700" y="2834125"/>
            <a:ext cx="8520599"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9pPr>
          </a:lstStyle>
          <a:p/>
        </p:txBody>
      </p:sp>
      <p:sp>
        <p:nvSpPr>
          <p:cNvPr id="12" name="Shape 1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120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12000">
                <a:solidFill>
                  <a:schemeClr val="dk1"/>
                </a:solidFill>
              </a:defRPr>
            </a:lvl2pPr>
            <a:lvl3pPr indent="0" lvl="2" algn="ctr">
              <a:spcBef>
                <a:spcPts val="0"/>
              </a:spcBef>
              <a:buClr>
                <a:schemeClr val="dk1"/>
              </a:buClr>
              <a:buFont typeface="Arial"/>
              <a:buNone/>
              <a:defRPr sz="12000">
                <a:solidFill>
                  <a:schemeClr val="dk1"/>
                </a:solidFill>
              </a:defRPr>
            </a:lvl3pPr>
            <a:lvl4pPr indent="0" lvl="3" algn="ctr">
              <a:spcBef>
                <a:spcPts val="0"/>
              </a:spcBef>
              <a:buClr>
                <a:schemeClr val="dk1"/>
              </a:buClr>
              <a:buFont typeface="Arial"/>
              <a:buNone/>
              <a:defRPr sz="12000">
                <a:solidFill>
                  <a:schemeClr val="dk1"/>
                </a:solidFill>
              </a:defRPr>
            </a:lvl4pPr>
            <a:lvl5pPr indent="0" lvl="4" algn="ctr">
              <a:spcBef>
                <a:spcPts val="0"/>
              </a:spcBef>
              <a:buClr>
                <a:schemeClr val="dk1"/>
              </a:buClr>
              <a:buFont typeface="Arial"/>
              <a:buNone/>
              <a:defRPr sz="12000">
                <a:solidFill>
                  <a:schemeClr val="dk1"/>
                </a:solidFill>
              </a:defRPr>
            </a:lvl5pPr>
            <a:lvl6pPr indent="0" lvl="5" algn="ctr">
              <a:spcBef>
                <a:spcPts val="0"/>
              </a:spcBef>
              <a:buClr>
                <a:schemeClr val="dk1"/>
              </a:buClr>
              <a:buFont typeface="Arial"/>
              <a:buNone/>
              <a:defRPr sz="12000">
                <a:solidFill>
                  <a:schemeClr val="dk1"/>
                </a:solidFill>
              </a:defRPr>
            </a:lvl6pPr>
            <a:lvl7pPr indent="0" lvl="6" algn="ctr">
              <a:spcBef>
                <a:spcPts val="0"/>
              </a:spcBef>
              <a:buClr>
                <a:schemeClr val="dk1"/>
              </a:buClr>
              <a:buFont typeface="Arial"/>
              <a:buNone/>
              <a:defRPr sz="12000">
                <a:solidFill>
                  <a:schemeClr val="dk1"/>
                </a:solidFill>
              </a:defRPr>
            </a:lvl7pPr>
            <a:lvl8pPr indent="0" lvl="7" algn="ctr">
              <a:spcBef>
                <a:spcPts val="0"/>
              </a:spcBef>
              <a:buClr>
                <a:schemeClr val="dk1"/>
              </a:buClr>
              <a:buFont typeface="Arial"/>
              <a:buNone/>
              <a:defRPr sz="12000">
                <a:solidFill>
                  <a:schemeClr val="dk1"/>
                </a:solidFill>
              </a:defRPr>
            </a:lvl8pPr>
            <a:lvl9pPr indent="0" lvl="8" algn="ctr">
              <a:spcBef>
                <a:spcPts val="0"/>
              </a:spcBef>
              <a:buClr>
                <a:schemeClr val="dk1"/>
              </a:buClr>
              <a:buFont typeface="Arial"/>
              <a:buNone/>
              <a:defRPr sz="12000">
                <a:solidFill>
                  <a:schemeClr val="dk1"/>
                </a:solidFill>
              </a:defRPr>
            </a:lvl9pPr>
          </a:lstStyle>
          <a:p/>
        </p:txBody>
      </p:sp>
      <p:sp>
        <p:nvSpPr>
          <p:cNvPr id="46" name="Shape 46"/>
          <p:cNvSpPr txBox="1"/>
          <p:nvPr>
            <p:ph idx="1" type="body"/>
          </p:nvPr>
        </p:nvSpPr>
        <p:spPr>
          <a:xfrm>
            <a:off x="311700" y="31522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7" name="Shape 4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15" name="Shape 15"/>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6" name="Shape 1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311700" y="2150850"/>
            <a:ext cx="8520599" cy="841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36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3600">
                <a:solidFill>
                  <a:schemeClr val="dk1"/>
                </a:solidFill>
              </a:defRPr>
            </a:lvl2pPr>
            <a:lvl3pPr indent="0" lvl="2" algn="ctr">
              <a:spcBef>
                <a:spcPts val="0"/>
              </a:spcBef>
              <a:buClr>
                <a:schemeClr val="dk1"/>
              </a:buClr>
              <a:buFont typeface="Arial"/>
              <a:buNone/>
              <a:defRPr sz="3600">
                <a:solidFill>
                  <a:schemeClr val="dk1"/>
                </a:solidFill>
              </a:defRPr>
            </a:lvl3pPr>
            <a:lvl4pPr indent="0" lvl="3" algn="ctr">
              <a:spcBef>
                <a:spcPts val="0"/>
              </a:spcBef>
              <a:buClr>
                <a:schemeClr val="dk1"/>
              </a:buClr>
              <a:buFont typeface="Arial"/>
              <a:buNone/>
              <a:defRPr sz="3600">
                <a:solidFill>
                  <a:schemeClr val="dk1"/>
                </a:solidFill>
              </a:defRPr>
            </a:lvl4pPr>
            <a:lvl5pPr indent="0" lvl="4" algn="ctr">
              <a:spcBef>
                <a:spcPts val="0"/>
              </a:spcBef>
              <a:buClr>
                <a:schemeClr val="dk1"/>
              </a:buClr>
              <a:buFont typeface="Arial"/>
              <a:buNone/>
              <a:defRPr sz="3600">
                <a:solidFill>
                  <a:schemeClr val="dk1"/>
                </a:solidFill>
              </a:defRPr>
            </a:lvl5pPr>
            <a:lvl6pPr indent="0" lvl="5" algn="ctr">
              <a:spcBef>
                <a:spcPts val="0"/>
              </a:spcBef>
              <a:buClr>
                <a:schemeClr val="dk1"/>
              </a:buClr>
              <a:buFont typeface="Arial"/>
              <a:buNone/>
              <a:defRPr sz="3600">
                <a:solidFill>
                  <a:schemeClr val="dk1"/>
                </a:solidFill>
              </a:defRPr>
            </a:lvl6pPr>
            <a:lvl7pPr indent="0" lvl="6" algn="ctr">
              <a:spcBef>
                <a:spcPts val="0"/>
              </a:spcBef>
              <a:buClr>
                <a:schemeClr val="dk1"/>
              </a:buClr>
              <a:buFont typeface="Arial"/>
              <a:buNone/>
              <a:defRPr sz="3600">
                <a:solidFill>
                  <a:schemeClr val="dk1"/>
                </a:solidFill>
              </a:defRPr>
            </a:lvl7pPr>
            <a:lvl8pPr indent="0" lvl="7" algn="ctr">
              <a:spcBef>
                <a:spcPts val="0"/>
              </a:spcBef>
              <a:buClr>
                <a:schemeClr val="dk1"/>
              </a:buClr>
              <a:buFont typeface="Arial"/>
              <a:buNone/>
              <a:defRPr sz="3600">
                <a:solidFill>
                  <a:schemeClr val="dk1"/>
                </a:solidFill>
              </a:defRPr>
            </a:lvl8pPr>
            <a:lvl9pPr indent="0" lvl="8" algn="ctr">
              <a:spcBef>
                <a:spcPts val="0"/>
              </a:spcBef>
              <a:buClr>
                <a:schemeClr val="dk1"/>
              </a:buClr>
              <a:buFont typeface="Arial"/>
              <a:buNone/>
              <a:defRPr sz="3600">
                <a:solidFill>
                  <a:schemeClr val="dk1"/>
                </a:solidFill>
              </a:defRPr>
            </a:lvl9pPr>
          </a:lstStyle>
          <a:p/>
        </p:txBody>
      </p:sp>
      <p:sp>
        <p:nvSpPr>
          <p:cNvPr id="19" name="Shape 1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2" name="Shape 22"/>
          <p:cNvSpPr txBox="1"/>
          <p:nvPr>
            <p:ph idx="1" type="body"/>
          </p:nvPr>
        </p:nvSpPr>
        <p:spPr>
          <a:xfrm>
            <a:off x="3117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23" name="Shape 23"/>
          <p:cNvSpPr txBox="1"/>
          <p:nvPr>
            <p:ph idx="2" type="body"/>
          </p:nvPr>
        </p:nvSpPr>
        <p:spPr>
          <a:xfrm>
            <a:off x="48324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24" name="Shape 2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7" name="Shape 2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400">
                <a:solidFill>
                  <a:schemeClr val="dk1"/>
                </a:solidFill>
              </a:defRPr>
            </a:lvl2pPr>
            <a:lvl3pPr indent="0" lvl="2">
              <a:spcBef>
                <a:spcPts val="0"/>
              </a:spcBef>
              <a:buClr>
                <a:schemeClr val="dk1"/>
              </a:buClr>
              <a:buFont typeface="Arial"/>
              <a:buNone/>
              <a:defRPr sz="2400">
                <a:solidFill>
                  <a:schemeClr val="dk1"/>
                </a:solidFill>
              </a:defRPr>
            </a:lvl3pPr>
            <a:lvl4pPr indent="0" lvl="3">
              <a:spcBef>
                <a:spcPts val="0"/>
              </a:spcBef>
              <a:buClr>
                <a:schemeClr val="dk1"/>
              </a:buClr>
              <a:buFont typeface="Arial"/>
              <a:buNone/>
              <a:defRPr sz="2400">
                <a:solidFill>
                  <a:schemeClr val="dk1"/>
                </a:solidFill>
              </a:defRPr>
            </a:lvl4pPr>
            <a:lvl5pPr indent="0" lvl="4">
              <a:spcBef>
                <a:spcPts val="0"/>
              </a:spcBef>
              <a:buClr>
                <a:schemeClr val="dk1"/>
              </a:buClr>
              <a:buFont typeface="Arial"/>
              <a:buNone/>
              <a:defRPr sz="2400">
                <a:solidFill>
                  <a:schemeClr val="dk1"/>
                </a:solidFill>
              </a:defRPr>
            </a:lvl5pPr>
            <a:lvl6pPr indent="0" lvl="5">
              <a:spcBef>
                <a:spcPts val="0"/>
              </a:spcBef>
              <a:buClr>
                <a:schemeClr val="dk1"/>
              </a:buClr>
              <a:buFont typeface="Arial"/>
              <a:buNone/>
              <a:defRPr sz="2400">
                <a:solidFill>
                  <a:schemeClr val="dk1"/>
                </a:solidFill>
              </a:defRPr>
            </a:lvl6pPr>
            <a:lvl7pPr indent="0" lvl="6">
              <a:spcBef>
                <a:spcPts val="0"/>
              </a:spcBef>
              <a:buClr>
                <a:schemeClr val="dk1"/>
              </a:buClr>
              <a:buFont typeface="Arial"/>
              <a:buNone/>
              <a:defRPr sz="2400">
                <a:solidFill>
                  <a:schemeClr val="dk1"/>
                </a:solidFill>
              </a:defRPr>
            </a:lvl7pPr>
            <a:lvl8pPr indent="0" lvl="7">
              <a:spcBef>
                <a:spcPts val="0"/>
              </a:spcBef>
              <a:buClr>
                <a:schemeClr val="dk1"/>
              </a:buClr>
              <a:buFont typeface="Arial"/>
              <a:buNone/>
              <a:defRPr sz="2400">
                <a:solidFill>
                  <a:schemeClr val="dk1"/>
                </a:solidFill>
              </a:defRPr>
            </a:lvl8pPr>
            <a:lvl9pPr indent="0" lvl="8">
              <a:spcBef>
                <a:spcPts val="0"/>
              </a:spcBef>
              <a:buClr>
                <a:schemeClr val="dk1"/>
              </a:buClr>
              <a:buFont typeface="Arial"/>
              <a:buNone/>
              <a:defRPr sz="2400">
                <a:solidFill>
                  <a:schemeClr val="dk1"/>
                </a:solidFill>
              </a:defRPr>
            </a:lvl9pPr>
          </a:lstStyle>
          <a:p/>
        </p:txBody>
      </p:sp>
      <p:sp>
        <p:nvSpPr>
          <p:cNvPr id="30" name="Shape 30"/>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31" name="Shape 3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4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4800">
                <a:solidFill>
                  <a:schemeClr val="dk1"/>
                </a:solidFill>
              </a:defRPr>
            </a:lvl2pPr>
            <a:lvl3pPr indent="0" lvl="2">
              <a:spcBef>
                <a:spcPts val="0"/>
              </a:spcBef>
              <a:buClr>
                <a:schemeClr val="dk1"/>
              </a:buClr>
              <a:buFont typeface="Arial"/>
              <a:buNone/>
              <a:defRPr sz="4800">
                <a:solidFill>
                  <a:schemeClr val="dk1"/>
                </a:solidFill>
              </a:defRPr>
            </a:lvl3pPr>
            <a:lvl4pPr indent="0" lvl="3">
              <a:spcBef>
                <a:spcPts val="0"/>
              </a:spcBef>
              <a:buClr>
                <a:schemeClr val="dk1"/>
              </a:buClr>
              <a:buFont typeface="Arial"/>
              <a:buNone/>
              <a:defRPr sz="4800">
                <a:solidFill>
                  <a:schemeClr val="dk1"/>
                </a:solidFill>
              </a:defRPr>
            </a:lvl4pPr>
            <a:lvl5pPr indent="0" lvl="4">
              <a:spcBef>
                <a:spcPts val="0"/>
              </a:spcBef>
              <a:buClr>
                <a:schemeClr val="dk1"/>
              </a:buClr>
              <a:buFont typeface="Arial"/>
              <a:buNone/>
              <a:defRPr sz="4800">
                <a:solidFill>
                  <a:schemeClr val="dk1"/>
                </a:solidFill>
              </a:defRPr>
            </a:lvl5pPr>
            <a:lvl6pPr indent="0" lvl="5">
              <a:spcBef>
                <a:spcPts val="0"/>
              </a:spcBef>
              <a:buClr>
                <a:schemeClr val="dk1"/>
              </a:buClr>
              <a:buFont typeface="Arial"/>
              <a:buNone/>
              <a:defRPr sz="4800">
                <a:solidFill>
                  <a:schemeClr val="dk1"/>
                </a:solidFill>
              </a:defRPr>
            </a:lvl6pPr>
            <a:lvl7pPr indent="0" lvl="6">
              <a:spcBef>
                <a:spcPts val="0"/>
              </a:spcBef>
              <a:buClr>
                <a:schemeClr val="dk1"/>
              </a:buClr>
              <a:buFont typeface="Arial"/>
              <a:buNone/>
              <a:defRPr sz="4800">
                <a:solidFill>
                  <a:schemeClr val="dk1"/>
                </a:solidFill>
              </a:defRPr>
            </a:lvl7pPr>
            <a:lvl8pPr indent="0" lvl="7">
              <a:spcBef>
                <a:spcPts val="0"/>
              </a:spcBef>
              <a:buClr>
                <a:schemeClr val="dk1"/>
              </a:buClr>
              <a:buFont typeface="Arial"/>
              <a:buNone/>
              <a:defRPr sz="4800">
                <a:solidFill>
                  <a:schemeClr val="dk1"/>
                </a:solidFill>
              </a:defRPr>
            </a:lvl8pPr>
            <a:lvl9pPr indent="0" lvl="8">
              <a:spcBef>
                <a:spcPts val="0"/>
              </a:spcBef>
              <a:buClr>
                <a:schemeClr val="dk1"/>
              </a:buClr>
              <a:buFont typeface="Arial"/>
              <a:buNone/>
              <a:defRPr sz="4800">
                <a:solidFill>
                  <a:schemeClr val="dk1"/>
                </a:solidFill>
              </a:defRPr>
            </a:lvl9pPr>
          </a:lstStyle>
          <a:p/>
        </p:txBody>
      </p:sp>
      <p:sp>
        <p:nvSpPr>
          <p:cNvPr id="34" name="Shape 3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233175"/>
            <a:ext cx="4045199"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4200">
                <a:solidFill>
                  <a:schemeClr val="dk1"/>
                </a:solidFill>
              </a:defRPr>
            </a:lvl2pPr>
            <a:lvl3pPr indent="0" lvl="2" algn="ctr">
              <a:spcBef>
                <a:spcPts val="0"/>
              </a:spcBef>
              <a:buClr>
                <a:schemeClr val="dk1"/>
              </a:buClr>
              <a:buFont typeface="Arial"/>
              <a:buNone/>
              <a:defRPr sz="4200">
                <a:solidFill>
                  <a:schemeClr val="dk1"/>
                </a:solidFill>
              </a:defRPr>
            </a:lvl3pPr>
            <a:lvl4pPr indent="0" lvl="3" algn="ctr">
              <a:spcBef>
                <a:spcPts val="0"/>
              </a:spcBef>
              <a:buClr>
                <a:schemeClr val="dk1"/>
              </a:buClr>
              <a:buFont typeface="Arial"/>
              <a:buNone/>
              <a:defRPr sz="4200">
                <a:solidFill>
                  <a:schemeClr val="dk1"/>
                </a:solidFill>
              </a:defRPr>
            </a:lvl4pPr>
            <a:lvl5pPr indent="0" lvl="4" algn="ctr">
              <a:spcBef>
                <a:spcPts val="0"/>
              </a:spcBef>
              <a:buClr>
                <a:schemeClr val="dk1"/>
              </a:buClr>
              <a:buFont typeface="Arial"/>
              <a:buNone/>
              <a:defRPr sz="4200">
                <a:solidFill>
                  <a:schemeClr val="dk1"/>
                </a:solidFill>
              </a:defRPr>
            </a:lvl5pPr>
            <a:lvl6pPr indent="0" lvl="5" algn="ctr">
              <a:spcBef>
                <a:spcPts val="0"/>
              </a:spcBef>
              <a:buClr>
                <a:schemeClr val="dk1"/>
              </a:buClr>
              <a:buFont typeface="Arial"/>
              <a:buNone/>
              <a:defRPr sz="4200">
                <a:solidFill>
                  <a:schemeClr val="dk1"/>
                </a:solidFill>
              </a:defRPr>
            </a:lvl6pPr>
            <a:lvl7pPr indent="0" lvl="6" algn="ctr">
              <a:spcBef>
                <a:spcPts val="0"/>
              </a:spcBef>
              <a:buClr>
                <a:schemeClr val="dk1"/>
              </a:buClr>
              <a:buFont typeface="Arial"/>
              <a:buNone/>
              <a:defRPr sz="4200">
                <a:solidFill>
                  <a:schemeClr val="dk1"/>
                </a:solidFill>
              </a:defRPr>
            </a:lvl7pPr>
            <a:lvl8pPr indent="0" lvl="7" algn="ctr">
              <a:spcBef>
                <a:spcPts val="0"/>
              </a:spcBef>
              <a:buClr>
                <a:schemeClr val="dk1"/>
              </a:buClr>
              <a:buFont typeface="Arial"/>
              <a:buNone/>
              <a:defRPr sz="4200">
                <a:solidFill>
                  <a:schemeClr val="dk1"/>
                </a:solidFill>
              </a:defRPr>
            </a:lvl8pPr>
            <a:lvl9pPr indent="0" lvl="8" algn="ctr">
              <a:spcBef>
                <a:spcPts val="0"/>
              </a:spcBef>
              <a:buClr>
                <a:schemeClr val="dk1"/>
              </a:buClr>
              <a:buFont typeface="Arial"/>
              <a:buNone/>
              <a:defRPr sz="4200">
                <a:solidFill>
                  <a:schemeClr val="dk1"/>
                </a:solidFill>
              </a:defRPr>
            </a:lvl9pPr>
          </a:lstStyle>
          <a:p/>
        </p:txBody>
      </p:sp>
      <p:sp>
        <p:nvSpPr>
          <p:cNvPr id="38" name="Shape 38"/>
          <p:cNvSpPr txBox="1"/>
          <p:nvPr>
            <p:ph idx="1" type="subTitle"/>
          </p:nvPr>
        </p:nvSpPr>
        <p:spPr>
          <a:xfrm>
            <a:off x="265500" y="2803075"/>
            <a:ext cx="4045199" cy="1235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9pPr>
          </a:lstStyle>
          <a:p/>
        </p:txBody>
      </p:sp>
      <p:sp>
        <p:nvSpPr>
          <p:cNvPr id="39" name="Shape 39"/>
          <p:cNvSpPr txBox="1"/>
          <p:nvPr>
            <p:ph idx="2" type="body"/>
          </p:nvPr>
        </p:nvSpPr>
        <p:spPr>
          <a:xfrm>
            <a:off x="4939500" y="724075"/>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0" name="Shape 40"/>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3" name="Shape 4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slide=id.p73" TargetMode="External"/><Relationship Id="rId4" Type="http://schemas.openxmlformats.org/officeDocument/2006/relationships/hyperlink" Target="#slide=id.p73" TargetMode="External"/><Relationship Id="rId5" Type="http://schemas.openxmlformats.org/officeDocument/2006/relationships/hyperlink" Target="#slide=id.p75" TargetMode="External"/><Relationship Id="rId6" Type="http://schemas.openxmlformats.org/officeDocument/2006/relationships/hyperlink" Target="#slide=id.p77" TargetMode="External"/><Relationship Id="rId7" Type="http://schemas.openxmlformats.org/officeDocument/2006/relationships/hyperlink" Target="#slide=id.p7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slide=id.p73" TargetMode="External"/><Relationship Id="rId4" Type="http://schemas.openxmlformats.org/officeDocument/2006/relationships/hyperlink" Target="#slide=id.p81" TargetMode="External"/><Relationship Id="rId5" Type="http://schemas.openxmlformats.org/officeDocument/2006/relationships/hyperlink" Target="#slide=id.p83" TargetMode="External"/><Relationship Id="rId6" Type="http://schemas.openxmlformats.org/officeDocument/2006/relationships/hyperlink" Target="#slide=id.p85" TargetMode="External"/><Relationship Id="rId7" Type="http://schemas.openxmlformats.org/officeDocument/2006/relationships/hyperlink" Target="#slide=id.p7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slide=id.p87" TargetMode="External"/><Relationship Id="rId4" Type="http://schemas.openxmlformats.org/officeDocument/2006/relationships/hyperlink" Target="#slide=id.p8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slide=id.p91" TargetMode="External"/><Relationship Id="rId4" Type="http://schemas.openxmlformats.org/officeDocument/2006/relationships/hyperlink" Target="#slide=id.p9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slide=id.p73" TargetMode="External"/><Relationship Id="rId4" Type="http://schemas.openxmlformats.org/officeDocument/2006/relationships/hyperlink" Target="#slide=id.p95" TargetMode="External"/><Relationship Id="rId5" Type="http://schemas.openxmlformats.org/officeDocument/2006/relationships/hyperlink" Target="#slide=id.p97" TargetMode="External"/><Relationship Id="rId6" Type="http://schemas.openxmlformats.org/officeDocument/2006/relationships/hyperlink" Target="#slide=id.p9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slide=id.p101" TargetMode="External"/><Relationship Id="rId4" Type="http://schemas.openxmlformats.org/officeDocument/2006/relationships/hyperlink" Target="#slide=id.p83" TargetMode="External"/><Relationship Id="rId5" Type="http://schemas.openxmlformats.org/officeDocument/2006/relationships/hyperlink" Target="#slide=id.p103"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slide=id.p95" TargetMode="External"/><Relationship Id="rId4" Type="http://schemas.openxmlformats.org/officeDocument/2006/relationships/hyperlink" Target="#slide=id.p105" TargetMode="External"/><Relationship Id="rId5" Type="http://schemas.openxmlformats.org/officeDocument/2006/relationships/hyperlink" Target="#slide=id.p9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slide=id.p95" TargetMode="External"/><Relationship Id="rId4" Type="http://schemas.openxmlformats.org/officeDocument/2006/relationships/hyperlink" Target="#slide=id.p73" TargetMode="External"/><Relationship Id="rId5"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hyperlink" Target="#slide=id.p31" TargetMode="External"/><Relationship Id="rId5" Type="http://schemas.openxmlformats.org/officeDocument/2006/relationships/hyperlink" Target="#slide=id.p35" TargetMode="External"/><Relationship Id="rId6" Type="http://schemas.openxmlformats.org/officeDocument/2006/relationships/hyperlink" Target="#slide=id.p57" TargetMode="External"/><Relationship Id="rId7" Type="http://schemas.openxmlformats.org/officeDocument/2006/relationships/hyperlink" Target="#slide=id.p4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hyperlink" Target="#slide=id.p31"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hyperlink" Target="#slide=id.p3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hyperlink" Target="#slide=id.p3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hyperlink" Target="#slide=id.p3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hyperlink" Target="#slide=id.p35" TargetMode="External"/><Relationship Id="rId7" Type="http://schemas.openxmlformats.org/officeDocument/2006/relationships/hyperlink" Target="#slide=id.p5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hyperlink" Target="#slide=id.p3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hyperlink" Target="#slide=id.p3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hyperlink" Target="#slide=id.p3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hyperlink" Target="#slide=id.p43" TargetMode="External"/><Relationship Id="rId5" Type="http://schemas.openxmlformats.org/officeDocument/2006/relationships/hyperlink" Target="#slide=id.p5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hyperlink" Target="#slide=id.p43"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hyperlink" Target="#slide=id.p57" TargetMode="External"/><Relationship Id="rId5" Type="http://schemas.openxmlformats.org/officeDocument/2006/relationships/hyperlink" Target="#slide=id.p47" TargetMode="External"/><Relationship Id="rId6" Type="http://schemas.openxmlformats.org/officeDocument/2006/relationships/hyperlink" Target="#slide=id.p55"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slide=id.p47" TargetMode="Externa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hyperlink" Target="#slide=id.p4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hyperlink" Target="#slide=id.p5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hyperlink" Target="#slide=id.p5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hyperlink" Target="#slide=id.p5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2002650"/>
            <a:ext cx="8520599"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 sz="5200" u="none" cap="none" strike="noStrike">
                <a:solidFill>
                  <a:schemeClr val="dk1"/>
                </a:solidFill>
                <a:latin typeface="Arial"/>
                <a:ea typeface="Arial"/>
                <a:cs typeface="Arial"/>
                <a:sym typeface="Arial"/>
              </a:rPr>
              <a:t>Code </a:t>
            </a:r>
            <a:r>
              <a:rPr lang="en"/>
              <a:t>Smells</a:t>
            </a:r>
          </a:p>
          <a:p>
            <a:pPr indent="0" lvl="0" marL="0" marR="0" rtl="0" algn="ctr">
              <a:lnSpc>
                <a:spcPct val="100000"/>
              </a:lnSpc>
              <a:spcBef>
                <a:spcPts val="0"/>
              </a:spcBef>
              <a:spcAft>
                <a:spcPts val="0"/>
              </a:spcAft>
              <a:buClr>
                <a:schemeClr val="dk1"/>
              </a:buClr>
              <a:buSzPct val="25000"/>
              <a:buFont typeface="Arial"/>
              <a:buNone/>
            </a:pPr>
            <a:r>
              <a:rPr b="0" i="0" lang="en" sz="5200" u="none" cap="none" strike="noStrike">
                <a:solidFill>
                  <a:schemeClr val="dk1"/>
                </a:solidFill>
                <a:latin typeface="Arial"/>
                <a:ea typeface="Arial"/>
                <a:cs typeface="Arial"/>
                <a:sym typeface="Arial"/>
              </a:rPr>
              <a:t>And</a:t>
            </a:r>
          </a:p>
          <a:p>
            <a:pPr indent="0" lvl="0" marL="0" marR="0" rtl="0" algn="ctr">
              <a:lnSpc>
                <a:spcPct val="100000"/>
              </a:lnSpc>
              <a:spcBef>
                <a:spcPts val="0"/>
              </a:spcBef>
              <a:spcAft>
                <a:spcPts val="0"/>
              </a:spcAft>
              <a:buClr>
                <a:schemeClr val="dk1"/>
              </a:buClr>
              <a:buSzPct val="25000"/>
              <a:buFont typeface="Arial"/>
              <a:buNone/>
            </a:pPr>
            <a:r>
              <a:rPr lang="en"/>
              <a:t>Refactoring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Arial"/>
                <a:ea typeface="Arial"/>
                <a:cs typeface="Arial"/>
                <a:sym typeface="Arial"/>
              </a:rPr>
              <a:t>Motivation</a:t>
            </a:r>
          </a:p>
        </p:txBody>
      </p:sp>
      <p:sp>
        <p:nvSpPr>
          <p:cNvPr id="108" name="Shape 108"/>
          <p:cNvSpPr txBox="1"/>
          <p:nvPr>
            <p:ph idx="1" type="body"/>
          </p:nvPr>
        </p:nvSpPr>
        <p:spPr>
          <a:xfrm>
            <a:off x="311700" y="1296800"/>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We refactor because we understand getting the design right the first time is hard and you get many benefits from refactoring:</a:t>
            </a:r>
          </a:p>
          <a:p>
            <a:pPr indent="-355600" lvl="0" marL="457200" marR="0" rtl="0" algn="l">
              <a:lnSpc>
                <a:spcPct val="115000"/>
              </a:lnSpc>
              <a:spcBef>
                <a:spcPts val="160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Code size is often reduced</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Confusing code is restructured into simpler code</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Both of these greatly improve maintainability! Which is required because requirements always change!</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Increase readability and understandability</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Reduce debugging time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Arial"/>
                <a:ea typeface="Arial"/>
                <a:cs typeface="Arial"/>
                <a:sym typeface="Arial"/>
              </a:rPr>
              <a:t>Bad Smells in Code</a:t>
            </a:r>
          </a:p>
        </p:txBody>
      </p:sp>
      <p:sp>
        <p:nvSpPr>
          <p:cNvPr id="114" name="Shape 114"/>
          <p:cNvSpPr txBox="1"/>
          <p:nvPr>
            <p:ph idx="1" type="body"/>
          </p:nvPr>
        </p:nvSpPr>
        <p:spPr>
          <a:xfrm>
            <a:off x="-2117575" y="2185275"/>
            <a:ext cx="8520600" cy="3416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Duplicate Code</a:t>
            </a:r>
          </a:p>
          <a:p>
            <a:pPr indent="0" lvl="0" marL="0" marR="0" rtl="0" algn="l">
              <a:lnSpc>
                <a:spcPct val="100000"/>
              </a:lnSpc>
              <a:spcBef>
                <a:spcPts val="0"/>
              </a:spcBef>
              <a:spcAft>
                <a:spcPts val="0"/>
              </a:spcAft>
              <a:buClr>
                <a:schemeClr val="dk2"/>
              </a:buClr>
              <a:buSzPct val="25000"/>
              <a:buFont typeface="Arial"/>
              <a:buNone/>
            </a:pPr>
            <a:r>
              <a:rPr b="0" i="0" lang="en" sz="2400" u="none" cap="none" strike="noStrike">
                <a:solidFill>
                  <a:schemeClr val="dk2"/>
                </a:solidFill>
                <a:latin typeface="Arial"/>
                <a:ea typeface="Arial"/>
                <a:cs typeface="Arial"/>
                <a:sym typeface="Arial"/>
              </a:rPr>
              <a:t>* Long Method</a:t>
            </a:r>
          </a:p>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Large Class</a:t>
            </a:r>
          </a:p>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Lazy Class</a:t>
            </a:r>
          </a:p>
          <a:p>
            <a:pPr indent="0" lvl="0" marL="0" marR="0" rtl="0" algn="l">
              <a:lnSpc>
                <a:spcPct val="100000"/>
              </a:lnSpc>
              <a:spcBef>
                <a:spcPts val="0"/>
              </a:spcBef>
              <a:spcAft>
                <a:spcPts val="0"/>
              </a:spcAft>
              <a:buClr>
                <a:schemeClr val="dk2"/>
              </a:buClr>
              <a:buSzPct val="25000"/>
              <a:buFont typeface="Arial"/>
              <a:buNone/>
            </a:pPr>
            <a:r>
              <a:rPr b="0" i="0" lang="en" sz="2400" u="none" cap="none" strike="noStrike">
                <a:solidFill>
                  <a:schemeClr val="dk2"/>
                </a:solidFill>
                <a:latin typeface="Arial"/>
                <a:ea typeface="Arial"/>
                <a:cs typeface="Arial"/>
                <a:sym typeface="Arial"/>
              </a:rPr>
              <a:t>* Switch Statements</a:t>
            </a:r>
          </a:p>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Long Parameter List</a:t>
            </a:r>
          </a:p>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Shotgun Surgery</a:t>
            </a:r>
          </a:p>
          <a:p>
            <a:pPr indent="0" lvl="0" marL="0" marR="0" rtl="0" algn="l">
              <a:lnSpc>
                <a:spcPct val="100000"/>
              </a:lnSpc>
              <a:spcBef>
                <a:spcPts val="0"/>
              </a:spcBef>
              <a:spcAft>
                <a:spcPts val="0"/>
              </a:spcAft>
              <a:buClr>
                <a:schemeClr val="dk2"/>
              </a:buClr>
              <a:buSzPct val="25000"/>
              <a:buFont typeface="Arial"/>
              <a:buNone/>
            </a:pPr>
            <a:r>
              <a:rPr b="0" i="0" lang="en" sz="2400" u="none" cap="none" strike="noStrike">
                <a:solidFill>
                  <a:schemeClr val="dk2"/>
                </a:solidFill>
                <a:latin typeface="Arial"/>
                <a:ea typeface="Arial"/>
                <a:cs typeface="Arial"/>
                <a:sym typeface="Arial"/>
              </a:rPr>
              <a:t>* Feature Envy</a:t>
            </a:r>
          </a:p>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2"/>
                </a:solidFill>
                <a:latin typeface="Arial"/>
                <a:ea typeface="Arial"/>
                <a:cs typeface="Arial"/>
                <a:sym typeface="Arial"/>
              </a:rPr>
              <a:t>* Improper Naming</a:t>
            </a:r>
          </a:p>
          <a:p>
            <a:pPr indent="0" lvl="0" marL="0" marR="0" rtl="0" algn="l">
              <a:lnSpc>
                <a:spcPct val="100000"/>
              </a:lnSpc>
              <a:spcBef>
                <a:spcPts val="0"/>
              </a:spcBef>
              <a:spcAft>
                <a:spcPts val="0"/>
              </a:spcAft>
              <a:buClr>
                <a:schemeClr val="dk2"/>
              </a:buClr>
              <a:buSzPct val="25000"/>
              <a:buFont typeface="Arial"/>
              <a:buNone/>
            </a:pPr>
            <a:r>
              <a:t/>
            </a:r>
            <a:endParaRPr b="0" i="0" sz="2400" u="none" cap="none" strike="noStrik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30067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Duplicate Code</a:t>
            </a:r>
          </a:p>
        </p:txBody>
      </p:sp>
      <p:pic>
        <p:nvPicPr>
          <p:cNvPr id="120" name="Shape 120"/>
          <p:cNvPicPr preferRelativeResize="0"/>
          <p:nvPr/>
        </p:nvPicPr>
        <p:blipFill rotWithShape="1">
          <a:blip r:embed="rId3">
            <a:alphaModFix/>
          </a:blip>
          <a:srcRect b="0" l="0" r="0" t="0"/>
          <a:stretch/>
        </p:blipFill>
        <p:spPr>
          <a:xfrm>
            <a:off x="1309200" y="1053075"/>
            <a:ext cx="5959923" cy="3767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Q. Why duplicate code is a bad smell ?</a:t>
            </a:r>
          </a:p>
        </p:txBody>
      </p:sp>
      <p:sp>
        <p:nvSpPr>
          <p:cNvPr id="126" name="Shape 126"/>
          <p:cNvSpPr txBox="1"/>
          <p:nvPr>
            <p:ph idx="1" type="body"/>
          </p:nvPr>
        </p:nvSpPr>
        <p:spPr>
          <a:xfrm>
            <a:off x="311700" y="1493625"/>
            <a:ext cx="8520599" cy="25868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To do a single change you might require to do at multiple locations.</a:t>
            </a:r>
          </a:p>
          <a:p>
            <a:pPr indent="0" lvl="0" marL="0" marR="0" rtl="0" algn="l">
              <a:lnSpc>
                <a:spcPct val="115000"/>
              </a:lnSpc>
              <a:spcBef>
                <a:spcPts val="160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You have to remember to fix a bug at more than one location. What if you forget some location?</a:t>
            </a:r>
          </a:p>
          <a:p>
            <a:pPr indent="0" lvl="0" marL="0" marR="0" rtl="0" algn="l">
              <a:lnSpc>
                <a:spcPct val="115000"/>
              </a:lnSpc>
              <a:spcBef>
                <a:spcPts val="1600"/>
              </a:spcBef>
              <a:spcAft>
                <a:spcPts val="0"/>
              </a:spcAft>
              <a:buClr>
                <a:schemeClr val="dk2"/>
              </a:buClr>
              <a:buSzPct val="25000"/>
              <a:buFont typeface="Arial"/>
              <a:buNone/>
            </a:pPr>
            <a:r>
              <a:rPr b="0" i="0" lang="en" sz="2000" u="none" cap="none" strike="noStrike">
                <a:solidFill>
                  <a:schemeClr val="dk2"/>
                </a:solidFill>
                <a:latin typeface="Arial"/>
                <a:ea typeface="Arial"/>
                <a:cs typeface="Arial"/>
                <a:sym typeface="Arial"/>
              </a:rPr>
              <a:t>* Increases the code size. Hence, harder to read and creates confusion, and harder to debug, in short harder to maintain.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animEffect filter="fade" transition="in">
                                      <p:cBhvr>
                                        <p:cTn dur="1000"/>
                                        <p:tgtEl>
                                          <p:spTgt spid="1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animEffect filter="fade" transition="in">
                                      <p:cBhvr>
                                        <p:cTn dur="1000"/>
                                        <p:tgtEl>
                                          <p:spTgt spid="1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animEffect filter="fade" transition="in">
                                      <p:cBhvr>
                                        <p:cTn dur="1000"/>
                                        <p:tgtEl>
                                          <p:spTgt spid="12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Arial"/>
                <a:ea typeface="Arial"/>
                <a:cs typeface="Arial"/>
                <a:sym typeface="Arial"/>
              </a:rPr>
              <a:t>Treatment</a:t>
            </a:r>
          </a:p>
        </p:txBody>
      </p:sp>
      <p:sp>
        <p:nvSpPr>
          <p:cNvPr id="132" name="Shape 132"/>
          <p:cNvSpPr txBox="1"/>
          <p:nvPr>
            <p:ph idx="1" type="body"/>
          </p:nvPr>
        </p:nvSpPr>
        <p:spPr>
          <a:xfrm>
            <a:off x="311700" y="1233400"/>
            <a:ext cx="8520599" cy="2388000"/>
          </a:xfrm>
          <a:prstGeom prst="rect">
            <a:avLst/>
          </a:prstGeom>
          <a:noFill/>
          <a:ln>
            <a:noFill/>
          </a:ln>
        </p:spPr>
        <p:txBody>
          <a:bodyPr anchorCtr="0" anchor="t" bIns="91425" lIns="91425" rIns="91425" tIns="91425">
            <a:noAutofit/>
          </a:bodyPr>
          <a:lstStyle/>
          <a:p>
            <a:pPr indent="-342900" lvl="0" marL="457200" marR="0" rtl="0" algn="just">
              <a:lnSpc>
                <a:spcPct val="100000"/>
              </a:lnSpc>
              <a:spcBef>
                <a:spcPts val="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the same code is found in two or more methods in the same class: use </a:t>
            </a:r>
            <a:r>
              <a:rPr b="0" i="0" lang="en" sz="1800" u="sng" cap="none" strike="noStrike">
                <a:solidFill>
                  <a:schemeClr val="hlink"/>
                </a:solidFill>
                <a:highlight>
                  <a:srgbClr val="FFFFFF"/>
                </a:highlight>
                <a:latin typeface="Arial"/>
                <a:ea typeface="Arial"/>
                <a:cs typeface="Arial"/>
                <a:sym typeface="Arial"/>
                <a:hlinkClick r:id="rId3"/>
              </a:rPr>
              <a:t>Extract Method</a:t>
            </a:r>
            <a:r>
              <a:rPr b="0" i="0" lang="en" sz="1800" u="none" cap="none" strike="noStrike">
                <a:solidFill>
                  <a:srgbClr val="444444"/>
                </a:solidFill>
                <a:highlight>
                  <a:srgbClr val="FFFFFF"/>
                </a:highlight>
                <a:latin typeface="Arial"/>
                <a:ea typeface="Arial"/>
                <a:cs typeface="Arial"/>
                <a:sym typeface="Arial"/>
              </a:rPr>
              <a:t> and place calls for the new method in both places.</a:t>
            </a:r>
          </a:p>
          <a:p>
            <a:pPr indent="-342900" lvl="0" marL="457200" marR="0" rtl="0" algn="just">
              <a:lnSpc>
                <a:spcPct val="100000"/>
              </a:lnSpc>
              <a:spcBef>
                <a:spcPts val="210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the same code is found in two subclasses of the same level: Use </a:t>
            </a:r>
            <a:r>
              <a:rPr b="0" i="0" lang="en" sz="1800" u="sng" cap="none" strike="noStrike">
                <a:solidFill>
                  <a:schemeClr val="hlink"/>
                </a:solidFill>
                <a:highlight>
                  <a:srgbClr val="FFFFFF"/>
                </a:highlight>
                <a:latin typeface="Arial"/>
                <a:ea typeface="Arial"/>
                <a:cs typeface="Arial"/>
                <a:sym typeface="Arial"/>
                <a:hlinkClick r:id="rId4"/>
              </a:rPr>
              <a:t>Extract Method</a:t>
            </a:r>
            <a:r>
              <a:rPr b="0" i="0" lang="en" sz="1800" u="none" cap="none" strike="noStrike">
                <a:solidFill>
                  <a:srgbClr val="444444"/>
                </a:solidFill>
                <a:highlight>
                  <a:srgbClr val="FFFFFF"/>
                </a:highlight>
                <a:latin typeface="Arial"/>
                <a:ea typeface="Arial"/>
                <a:cs typeface="Arial"/>
                <a:sym typeface="Arial"/>
              </a:rPr>
              <a:t> for both classes, followed by </a:t>
            </a:r>
            <a:r>
              <a:rPr b="0" i="0" lang="en" sz="1800" u="sng" cap="none" strike="noStrike">
                <a:solidFill>
                  <a:schemeClr val="hlink"/>
                </a:solidFill>
                <a:highlight>
                  <a:srgbClr val="FFFFFF"/>
                </a:highlight>
                <a:latin typeface="Arial"/>
                <a:ea typeface="Arial"/>
                <a:cs typeface="Arial"/>
                <a:sym typeface="Arial"/>
                <a:hlinkClick r:id="rId5"/>
              </a:rPr>
              <a:t>Pull Up Field</a:t>
            </a:r>
            <a:r>
              <a:rPr b="0" i="0" lang="en" sz="1800" u="none" cap="none" strike="noStrike">
                <a:solidFill>
                  <a:srgbClr val="444444"/>
                </a:solidFill>
                <a:highlight>
                  <a:srgbClr val="FFFFFF"/>
                </a:highlight>
                <a:latin typeface="Arial"/>
                <a:ea typeface="Arial"/>
                <a:cs typeface="Arial"/>
                <a:sym typeface="Arial"/>
              </a:rPr>
              <a:t> for the fields used in the method that you are pulling up.</a:t>
            </a:r>
          </a:p>
          <a:p>
            <a:pPr indent="-342900" lvl="0" marL="457200" marR="0" rtl="0" algn="just">
              <a:lnSpc>
                <a:spcPct val="100000"/>
              </a:lnSpc>
              <a:spcBef>
                <a:spcPts val="120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duplicate code is found in two different classes: If the classes are not part of a hierarchy, use </a:t>
            </a:r>
            <a:r>
              <a:rPr b="0" i="0" lang="en" sz="1800" u="sng" cap="none" strike="noStrike">
                <a:solidFill>
                  <a:schemeClr val="hlink"/>
                </a:solidFill>
                <a:highlight>
                  <a:srgbClr val="FFFFFF"/>
                </a:highlight>
                <a:latin typeface="Arial"/>
                <a:ea typeface="Arial"/>
                <a:cs typeface="Arial"/>
                <a:sym typeface="Arial"/>
                <a:hlinkClick r:id="rId6"/>
              </a:rPr>
              <a:t>Extract Superclass</a:t>
            </a:r>
            <a:r>
              <a:rPr b="0" i="0" lang="en" sz="1800" u="none" cap="none" strike="noStrike">
                <a:solidFill>
                  <a:srgbClr val="444444"/>
                </a:solidFill>
                <a:highlight>
                  <a:srgbClr val="FFFFFF"/>
                </a:highlight>
                <a:latin typeface="Arial"/>
                <a:ea typeface="Arial"/>
                <a:cs typeface="Arial"/>
                <a:sym typeface="Arial"/>
              </a:rPr>
              <a:t> in order to create a single superclass for these classes that maintains all the previous functionality.</a:t>
            </a:r>
          </a:p>
          <a:p>
            <a:pPr indent="-342900" lvl="0" marL="457200" marR="0" rtl="0" algn="just">
              <a:lnSpc>
                <a:spcPct val="100000"/>
              </a:lnSpc>
              <a:spcBef>
                <a:spcPts val="120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the same code is performed in all branches of a conditional expression: place the identical code outside of the condition tree by using </a:t>
            </a:r>
            <a:r>
              <a:rPr b="0" i="0" lang="en" sz="1800" u="sng" cap="none" strike="noStrike">
                <a:solidFill>
                  <a:schemeClr val="hlink"/>
                </a:solidFill>
                <a:highlight>
                  <a:srgbClr val="FFFFFF"/>
                </a:highlight>
                <a:latin typeface="Arial"/>
                <a:ea typeface="Arial"/>
                <a:cs typeface="Arial"/>
                <a:sym typeface="Arial"/>
                <a:hlinkClick r:id="rId7"/>
              </a:rPr>
              <a:t>Consolidate Duplicate Conditional Fragments</a:t>
            </a:r>
            <a:r>
              <a:rPr b="0" i="0" lang="en" sz="1800" u="none" cap="none" strike="noStrike">
                <a:solidFill>
                  <a:srgbClr val="444444"/>
                </a:solidFill>
                <a:highlight>
                  <a:srgbClr val="FFFFFF"/>
                </a:highlight>
                <a:latin typeface="Arial"/>
                <a:ea typeface="Arial"/>
                <a:cs typeface="Arial"/>
                <a:sym typeface="Arial"/>
              </a:rPr>
              <a: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28898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Long Method</a:t>
            </a:r>
          </a:p>
        </p:txBody>
      </p:sp>
      <p:sp>
        <p:nvSpPr>
          <p:cNvPr id="138" name="Shape 138"/>
          <p:cNvSpPr txBox="1"/>
          <p:nvPr>
            <p:ph idx="1" type="body"/>
          </p:nvPr>
        </p:nvSpPr>
        <p:spPr>
          <a:xfrm>
            <a:off x="311700" y="1152475"/>
            <a:ext cx="5041800" cy="3584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en" sz="2400" u="none" cap="none" strike="noStrike">
                <a:solidFill>
                  <a:schemeClr val="dk1"/>
                </a:solidFill>
                <a:latin typeface="Arial"/>
                <a:ea typeface="Arial"/>
                <a:cs typeface="Arial"/>
                <a:sym typeface="Arial"/>
              </a:rPr>
              <a:t>Why long method is a bad smell ?</a:t>
            </a:r>
          </a:p>
          <a:p>
            <a:pPr indent="0" lvl="0" marL="0" marR="0" rtl="0" algn="l">
              <a:lnSpc>
                <a:spcPct val="100000"/>
              </a:lnSpc>
              <a:spcBef>
                <a:spcPts val="0"/>
              </a:spcBef>
              <a:spcAft>
                <a:spcPts val="0"/>
              </a:spcAft>
              <a:buClr>
                <a:schemeClr val="dk2"/>
              </a:buClr>
              <a:buSzPct val="25000"/>
              <a:buFont typeface="Arial"/>
              <a:buNone/>
            </a:pPr>
            <a:r>
              <a:t/>
            </a:r>
            <a:endParaRPr b="0" i="0" sz="24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Difficult to understand in one go.</a:t>
            </a:r>
          </a:p>
          <a:p>
            <a:pPr indent="-355600" lvl="0" marL="4572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Almost impossible to re-use, hence gives rise to duplicate copy/paste code.</a:t>
            </a:r>
          </a:p>
          <a:p>
            <a:pPr indent="-355600" lvl="0" marL="4572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Difficult to over-ride</a:t>
            </a:r>
          </a:p>
          <a:p>
            <a:pPr indent="-228600" lvl="0" marL="4572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Non-cohesive.</a:t>
            </a:r>
            <a:r>
              <a:rPr b="0" i="0" lang="en" sz="1800" u="none" cap="none" strike="noStrike">
                <a:solidFill>
                  <a:schemeClr val="dk2"/>
                </a:solidFill>
                <a:latin typeface="Arial"/>
                <a:ea typeface="Arial"/>
                <a:cs typeface="Arial"/>
                <a:sym typeface="Arial"/>
              </a:rPr>
              <a:t> </a:t>
            </a:r>
          </a:p>
          <a:p>
            <a:pPr indent="0" lvl="0" marL="0" marR="0" rtl="0" algn="l">
              <a:lnSpc>
                <a:spcPct val="115000"/>
              </a:lnSpc>
              <a:spcBef>
                <a:spcPts val="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pic>
        <p:nvPicPr>
          <p:cNvPr id="139" name="Shape 139"/>
          <p:cNvPicPr preferRelativeResize="0"/>
          <p:nvPr/>
        </p:nvPicPr>
        <p:blipFill rotWithShape="1">
          <a:blip r:embed="rId3">
            <a:alphaModFix/>
          </a:blip>
          <a:srcRect b="0" l="0" r="0" t="0"/>
          <a:stretch/>
        </p:blipFill>
        <p:spPr>
          <a:xfrm>
            <a:off x="5538575" y="803037"/>
            <a:ext cx="3000375" cy="393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animEffect filter="fade" transition="in">
                                      <p:cBhvr>
                                        <p:cTn dur="1000"/>
                                        <p:tgtEl>
                                          <p:spTgt spid="1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animEffect filter="fade" transition="in">
                                      <p:cBhvr>
                                        <p:cTn dur="1000"/>
                                        <p:tgtEl>
                                          <p:spTgt spid="1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animEffect filter="fade" transition="in">
                                      <p:cBhvr>
                                        <p:cTn dur="1000"/>
                                        <p:tgtEl>
                                          <p:spTgt spid="1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animEffect filter="fade" transition="in">
                                      <p:cBhvr>
                                        <p:cTn dur="1000"/>
                                        <p:tgtEl>
                                          <p:spTgt spid="1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4" st="4"/>
                                            </p:txEl>
                                          </p:spTgt>
                                        </p:tgtEl>
                                        <p:attrNameLst>
                                          <p:attrName>style.visibility</p:attrName>
                                        </p:attrNameLst>
                                      </p:cBhvr>
                                      <p:to>
                                        <p:strVal val="visible"/>
                                      </p:to>
                                    </p:set>
                                    <p:animEffect filter="fade" transition="in">
                                      <p:cBhvr>
                                        <p:cTn dur="1000"/>
                                        <p:tgtEl>
                                          <p:spTgt spid="1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5" st="5"/>
                                            </p:txEl>
                                          </p:spTgt>
                                        </p:tgtEl>
                                        <p:attrNameLst>
                                          <p:attrName>style.visibility</p:attrName>
                                        </p:attrNameLst>
                                      </p:cBhvr>
                                      <p:to>
                                        <p:strVal val="visible"/>
                                      </p:to>
                                    </p:set>
                                    <p:animEffect filter="fade" transition="in">
                                      <p:cBhvr>
                                        <p:cTn dur="1000"/>
                                        <p:tgtEl>
                                          <p:spTgt spid="1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6" st="6"/>
                                            </p:txEl>
                                          </p:spTgt>
                                        </p:tgtEl>
                                        <p:attrNameLst>
                                          <p:attrName>style.visibility</p:attrName>
                                        </p:attrNameLst>
                                      </p:cBhvr>
                                      <p:to>
                                        <p:strVal val="visible"/>
                                      </p:to>
                                    </p:set>
                                    <p:animEffect filter="fade" transition="in">
                                      <p:cBhvr>
                                        <p:cTn dur="1000"/>
                                        <p:tgtEl>
                                          <p:spTgt spid="13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145" name="Shape 145"/>
          <p:cNvSpPr txBox="1"/>
          <p:nvPr>
            <p:ph idx="1" type="body"/>
          </p:nvPr>
        </p:nvSpPr>
        <p:spPr>
          <a:xfrm>
            <a:off x="311700" y="1402800"/>
            <a:ext cx="8520599" cy="23378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To reduce the length of a method body, use </a:t>
            </a:r>
            <a:r>
              <a:rPr b="0" i="0" lang="en" sz="1800" u="sng" cap="none" strike="noStrike">
                <a:solidFill>
                  <a:schemeClr val="hlink"/>
                </a:solidFill>
                <a:highlight>
                  <a:srgbClr val="FFFFFF"/>
                </a:highlight>
                <a:latin typeface="Arial"/>
                <a:ea typeface="Arial"/>
                <a:cs typeface="Arial"/>
                <a:sym typeface="Arial"/>
                <a:hlinkClick r:id="rId3"/>
              </a:rPr>
              <a:t>Extract Method</a:t>
            </a:r>
            <a:r>
              <a:rPr b="0" i="0" lang="en" sz="1800" u="none" cap="none" strike="noStrike">
                <a:solidFill>
                  <a:srgbClr val="444444"/>
                </a:solidFill>
                <a:highlight>
                  <a:srgbClr val="FFFFFF"/>
                </a:highlight>
                <a:latin typeface="Arial"/>
                <a:ea typeface="Arial"/>
                <a:cs typeface="Arial"/>
                <a:sym typeface="Arial"/>
              </a:rPr>
              <a:t>.</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If local variables and parameters interfere with extracting a method, use </a:t>
            </a:r>
            <a:r>
              <a:rPr b="0" i="0" lang="en" sz="1800" u="sng" cap="none" strike="noStrike">
                <a:solidFill>
                  <a:schemeClr val="hlink"/>
                </a:solidFill>
                <a:highlight>
                  <a:srgbClr val="FFFFFF"/>
                </a:highlight>
                <a:latin typeface="Arial"/>
                <a:ea typeface="Arial"/>
                <a:cs typeface="Arial"/>
                <a:sym typeface="Arial"/>
                <a:hlinkClick r:id="rId4"/>
              </a:rPr>
              <a:t>Replace Temp with Query</a:t>
            </a:r>
            <a:r>
              <a:rPr b="0" i="0" lang="en" sz="1800" u="none" cap="none" strike="noStrike">
                <a:solidFill>
                  <a:srgbClr val="444444"/>
                </a:solidFill>
                <a:highlight>
                  <a:srgbClr val="FFFFFF"/>
                </a:highlight>
                <a:latin typeface="Arial"/>
                <a:ea typeface="Arial"/>
                <a:cs typeface="Arial"/>
                <a:sym typeface="Arial"/>
              </a:rPr>
              <a:t> or </a:t>
            </a:r>
            <a:r>
              <a:rPr b="0" i="0" lang="en" sz="1800" u="sng" cap="none" strike="noStrike">
                <a:solidFill>
                  <a:schemeClr val="hlink"/>
                </a:solidFill>
                <a:highlight>
                  <a:srgbClr val="FFFFFF"/>
                </a:highlight>
                <a:latin typeface="Arial"/>
                <a:ea typeface="Arial"/>
                <a:cs typeface="Arial"/>
                <a:sym typeface="Arial"/>
                <a:hlinkClick r:id="rId5"/>
              </a:rPr>
              <a:t>Preserve Whole Object</a:t>
            </a:r>
            <a:r>
              <a:rPr b="0" i="0" lang="en" sz="1800" u="none" cap="none" strike="noStrike">
                <a:solidFill>
                  <a:srgbClr val="444444"/>
                </a:solidFill>
                <a:highlight>
                  <a:srgbClr val="FFFFFF"/>
                </a:highlight>
                <a:latin typeface="Arial"/>
                <a:ea typeface="Arial"/>
                <a:cs typeface="Arial"/>
                <a:sym typeface="Arial"/>
              </a:rPr>
              <a:t>.</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Conditional operators and loops are a good clue that code can be moved to a separate method. For conditionals, use </a:t>
            </a:r>
            <a:r>
              <a:rPr b="0" i="0" lang="en" sz="1800" u="sng" cap="none" strike="noStrike">
                <a:solidFill>
                  <a:schemeClr val="hlink"/>
                </a:solidFill>
                <a:highlight>
                  <a:srgbClr val="FFFFFF"/>
                </a:highlight>
                <a:latin typeface="Arial"/>
                <a:ea typeface="Arial"/>
                <a:cs typeface="Arial"/>
                <a:sym typeface="Arial"/>
                <a:hlinkClick r:id="rId6"/>
              </a:rPr>
              <a:t>Decompose Conditional</a:t>
            </a:r>
            <a:r>
              <a:rPr b="0" i="0" lang="en" sz="1800" u="none" cap="none" strike="noStrike">
                <a:solidFill>
                  <a:srgbClr val="444444"/>
                </a:solidFill>
                <a:highlight>
                  <a:srgbClr val="FFFFFF"/>
                </a:highlight>
                <a:latin typeface="Arial"/>
                <a:ea typeface="Arial"/>
                <a:cs typeface="Arial"/>
                <a:sym typeface="Arial"/>
              </a:rPr>
              <a:t>. If loops are in the way, try </a:t>
            </a:r>
            <a:r>
              <a:rPr b="0" i="0" lang="en" sz="1800" u="sng" cap="none" strike="noStrike">
                <a:solidFill>
                  <a:schemeClr val="hlink"/>
                </a:solidFill>
                <a:highlight>
                  <a:srgbClr val="FFFFFF"/>
                </a:highlight>
                <a:latin typeface="Arial"/>
                <a:ea typeface="Arial"/>
                <a:cs typeface="Arial"/>
                <a:sym typeface="Arial"/>
                <a:hlinkClick r:id="rId7"/>
              </a:rPr>
              <a:t>Extract Method</a:t>
            </a:r>
            <a:r>
              <a:rPr b="0" i="0" lang="en" sz="1800" u="none" cap="none" strike="noStrike">
                <a:solidFill>
                  <a:srgbClr val="444444"/>
                </a:solidFill>
                <a:highlight>
                  <a:srgbClr val="FFFFFF"/>
                </a:highlight>
                <a:latin typeface="Arial"/>
                <a:ea typeface="Arial"/>
                <a:cs typeface="Arial"/>
                <a:sym typeface="Arial"/>
              </a:rPr>
              <a: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975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Large Class</a:t>
            </a:r>
          </a:p>
        </p:txBody>
      </p:sp>
      <p:sp>
        <p:nvSpPr>
          <p:cNvPr id="151" name="Shape 151"/>
          <p:cNvSpPr txBox="1"/>
          <p:nvPr>
            <p:ph idx="1" type="body"/>
          </p:nvPr>
        </p:nvSpPr>
        <p:spPr>
          <a:xfrm>
            <a:off x="311700" y="1388625"/>
            <a:ext cx="3978900" cy="2245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2000" u="none" cap="none" strike="noStrike">
                <a:solidFill>
                  <a:srgbClr val="3A4145"/>
                </a:solidFill>
                <a:latin typeface="Arial"/>
                <a:ea typeface="Arial"/>
                <a:cs typeface="Arial"/>
                <a:sym typeface="Arial"/>
              </a:rPr>
              <a:t>Large classes, like long methods, are difficult to read, understand, and troubleshoot. </a:t>
            </a:r>
          </a:p>
          <a:p>
            <a:pPr indent="0" lvl="0" marL="0" marR="0" rtl="0" algn="l">
              <a:lnSpc>
                <a:spcPct val="115000"/>
              </a:lnSpc>
              <a:spcBef>
                <a:spcPts val="1600"/>
              </a:spcBef>
              <a:spcAft>
                <a:spcPts val="0"/>
              </a:spcAft>
              <a:buClr>
                <a:schemeClr val="dk2"/>
              </a:buClr>
              <a:buSzPct val="25000"/>
              <a:buFont typeface="Arial"/>
              <a:buNone/>
            </a:pPr>
            <a:r>
              <a:rPr b="0" i="0" lang="en" sz="2000" u="none" cap="none" strike="noStrike">
                <a:solidFill>
                  <a:srgbClr val="3A4145"/>
                </a:solidFill>
                <a:latin typeface="Arial"/>
                <a:ea typeface="Arial"/>
                <a:cs typeface="Arial"/>
                <a:sym typeface="Arial"/>
              </a:rPr>
              <a:t>Does the class contain too many responsibilities? </a:t>
            </a:r>
          </a:p>
          <a:p>
            <a:pPr indent="0" lvl="0" marL="0" marR="0" rtl="0" algn="l">
              <a:lnSpc>
                <a:spcPct val="115000"/>
              </a:lnSpc>
              <a:spcBef>
                <a:spcPts val="1600"/>
              </a:spcBef>
              <a:spcAft>
                <a:spcPts val="0"/>
              </a:spcAft>
              <a:buClr>
                <a:schemeClr val="dk2"/>
              </a:buClr>
              <a:buSzPct val="25000"/>
              <a:buFont typeface="Arial"/>
              <a:buNone/>
            </a:pPr>
            <a:r>
              <a:rPr b="0" i="0" lang="en" sz="2000" u="none" cap="none" strike="noStrike">
                <a:solidFill>
                  <a:srgbClr val="3A4145"/>
                </a:solidFill>
                <a:latin typeface="Arial"/>
                <a:ea typeface="Arial"/>
                <a:cs typeface="Arial"/>
                <a:sym typeface="Arial"/>
              </a:rPr>
              <a:t>Can the large class be restructured or broken into smaller classes?</a:t>
            </a:r>
          </a:p>
        </p:txBody>
      </p:sp>
      <p:pic>
        <p:nvPicPr>
          <p:cNvPr id="152" name="Shape 152"/>
          <p:cNvPicPr preferRelativeResize="0"/>
          <p:nvPr/>
        </p:nvPicPr>
        <p:blipFill rotWithShape="1">
          <a:blip r:embed="rId3">
            <a:alphaModFix/>
          </a:blip>
          <a:srcRect b="0" l="0" r="0" t="0"/>
          <a:stretch/>
        </p:blipFill>
        <p:spPr>
          <a:xfrm>
            <a:off x="4514596" y="790150"/>
            <a:ext cx="3978900" cy="35631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18257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158" name="Shape 158"/>
          <p:cNvSpPr txBox="1"/>
          <p:nvPr>
            <p:ph idx="1" type="body"/>
          </p:nvPr>
        </p:nvSpPr>
        <p:spPr>
          <a:xfrm>
            <a:off x="311700" y="929425"/>
            <a:ext cx="8520599" cy="16421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2"/>
              </a:buClr>
              <a:buSzPct val="100000"/>
              <a:buFont typeface="Arial"/>
              <a:buChar char="●"/>
            </a:pPr>
            <a:r>
              <a:rPr b="0" i="0" lang="en" sz="1800" u="sng" cap="none" strike="noStrike">
                <a:solidFill>
                  <a:schemeClr val="hlink"/>
                </a:solidFill>
                <a:highlight>
                  <a:srgbClr val="FFFFFF"/>
                </a:highlight>
                <a:latin typeface="Arial"/>
                <a:ea typeface="Arial"/>
                <a:cs typeface="Arial"/>
                <a:sym typeface="Arial"/>
                <a:hlinkClick r:id="rId3"/>
              </a:rPr>
              <a:t>Extract Class</a:t>
            </a:r>
            <a:r>
              <a:rPr b="0" i="0" lang="en" sz="1800" u="none" cap="none" strike="noStrike">
                <a:solidFill>
                  <a:srgbClr val="444444"/>
                </a:solidFill>
                <a:highlight>
                  <a:srgbClr val="FFFFFF"/>
                </a:highlight>
                <a:latin typeface="Arial"/>
                <a:ea typeface="Arial"/>
                <a:cs typeface="Arial"/>
                <a:sym typeface="Arial"/>
              </a:rPr>
              <a:t> helps if part of the behavior of the large class can be spun off into a separate component.</a:t>
            </a:r>
          </a:p>
          <a:p>
            <a:pPr indent="-228600" lvl="0" marL="457200" marR="0" rtl="0" algn="l">
              <a:lnSpc>
                <a:spcPct val="115000"/>
              </a:lnSpc>
              <a:spcBef>
                <a:spcPts val="1600"/>
              </a:spcBef>
              <a:spcAft>
                <a:spcPts val="0"/>
              </a:spcAft>
              <a:buClr>
                <a:srgbClr val="444444"/>
              </a:buClr>
              <a:buSzPct val="100000"/>
              <a:buFont typeface="Arial"/>
              <a:buChar char="●"/>
            </a:pPr>
            <a:r>
              <a:rPr b="0" i="0" lang="en" sz="1800" u="sng" cap="none" strike="noStrike">
                <a:solidFill>
                  <a:schemeClr val="hlink"/>
                </a:solidFill>
                <a:highlight>
                  <a:srgbClr val="FFFFFF"/>
                </a:highlight>
                <a:latin typeface="Arial"/>
                <a:ea typeface="Arial"/>
                <a:cs typeface="Arial"/>
                <a:sym typeface="Arial"/>
                <a:hlinkClick r:id="rId4"/>
              </a:rPr>
              <a:t>Extract Subclass</a:t>
            </a:r>
            <a:r>
              <a:rPr b="0" i="0" lang="en" sz="1800" u="none" cap="none" strike="noStrike">
                <a:solidFill>
                  <a:srgbClr val="444444"/>
                </a:solidFill>
                <a:highlight>
                  <a:srgbClr val="FFFFFF"/>
                </a:highlight>
                <a:latin typeface="Arial"/>
                <a:ea typeface="Arial"/>
                <a:cs typeface="Arial"/>
                <a:sym typeface="Arial"/>
              </a:rPr>
              <a:t> helps if part of the behavior of the large class can be implemented in different ways or is used in rare cases.</a:t>
            </a:r>
          </a:p>
          <a:p>
            <a:pPr indent="0" lvl="0" marL="0" marR="0" rtl="0" algn="l">
              <a:lnSpc>
                <a:spcPct val="115000"/>
              </a:lnSpc>
              <a:spcBef>
                <a:spcPts val="1600"/>
              </a:spcBef>
              <a:spcAft>
                <a:spcPts val="0"/>
              </a:spcAft>
              <a:buClr>
                <a:schemeClr val="dk2"/>
              </a:buClr>
              <a:buSzPct val="25000"/>
              <a:buFont typeface="Arial"/>
              <a:buNone/>
            </a:pPr>
            <a:r>
              <a:t/>
            </a:r>
            <a:endParaRPr b="0" i="0" sz="1200" u="none" cap="none" strike="noStrike">
              <a:solidFill>
                <a:srgbClr val="444444"/>
              </a:solidFill>
              <a:highlight>
                <a:srgbClr val="FFFFFF"/>
              </a:highlight>
              <a:latin typeface="Arial"/>
              <a:ea typeface="Arial"/>
              <a:cs typeface="Arial"/>
              <a:sym typeface="Arial"/>
            </a:endParaRPr>
          </a:p>
        </p:txBody>
      </p:sp>
      <p:sp>
        <p:nvSpPr>
          <p:cNvPr id="159" name="Shape 159"/>
          <p:cNvSpPr txBox="1"/>
          <p:nvPr>
            <p:ph type="title"/>
          </p:nvPr>
        </p:nvSpPr>
        <p:spPr>
          <a:xfrm>
            <a:off x="450975" y="25131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Payoff</a:t>
            </a:r>
          </a:p>
        </p:txBody>
      </p:sp>
      <p:sp>
        <p:nvSpPr>
          <p:cNvPr id="160" name="Shape 160"/>
          <p:cNvSpPr txBox="1"/>
          <p:nvPr>
            <p:ph idx="1" type="body"/>
          </p:nvPr>
        </p:nvSpPr>
        <p:spPr>
          <a:xfrm>
            <a:off x="311700" y="3154950"/>
            <a:ext cx="8520599" cy="16421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Refactoring of these classes spares developers from needing to remember a large number of attributes for a class.</a:t>
            </a:r>
          </a:p>
          <a:p>
            <a:pPr indent="-228600" lvl="0" marL="457200" marR="0" rtl="0" algn="l">
              <a:lnSpc>
                <a:spcPct val="115000"/>
              </a:lnSpc>
              <a:spcBef>
                <a:spcPts val="1600"/>
              </a:spcBef>
              <a:spcAft>
                <a:spcPts val="0"/>
              </a:spcAft>
              <a:buClr>
                <a:srgbClr val="444444"/>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In many cases, splitting large classes into parts avoids duplication of code and functionality.</a:t>
            </a:r>
          </a:p>
          <a:p>
            <a:pPr indent="0" lvl="0" marL="0" marR="0" rtl="0" algn="l">
              <a:lnSpc>
                <a:spcPct val="115000"/>
              </a:lnSpc>
              <a:spcBef>
                <a:spcPts val="1600"/>
              </a:spcBef>
              <a:spcAft>
                <a:spcPts val="0"/>
              </a:spcAft>
              <a:buClr>
                <a:schemeClr val="dk2"/>
              </a:buClr>
              <a:buSzPct val="25000"/>
              <a:buFont typeface="Arial"/>
              <a:buNone/>
            </a:pPr>
            <a:r>
              <a:t/>
            </a:r>
            <a:endParaRPr b="0" i="0" sz="1200" u="none" cap="none" strike="noStrike">
              <a:solidFill>
                <a:srgbClr val="444444"/>
              </a:solidFill>
              <a:highlight>
                <a:srgbClr val="FFFFFF"/>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3007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Lazy Class</a:t>
            </a:r>
          </a:p>
        </p:txBody>
      </p:sp>
      <p:sp>
        <p:nvSpPr>
          <p:cNvPr id="166" name="Shape 166"/>
          <p:cNvSpPr txBox="1"/>
          <p:nvPr>
            <p:ph idx="1" type="body"/>
          </p:nvPr>
        </p:nvSpPr>
        <p:spPr>
          <a:xfrm>
            <a:off x="311700" y="1072025"/>
            <a:ext cx="5107499" cy="15503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2000" u="none" cap="none" strike="noStrike">
                <a:solidFill>
                  <a:srgbClr val="444444"/>
                </a:solidFill>
                <a:highlight>
                  <a:srgbClr val="FFFFFF"/>
                </a:highlight>
                <a:latin typeface="Arial"/>
                <a:ea typeface="Arial"/>
                <a:cs typeface="Arial"/>
                <a:sym typeface="Arial"/>
              </a:rPr>
              <a:t>Understanding and maintaining classes always costs time and money. So if a class doesn't do enough to earn your attention, it should be deleted.</a:t>
            </a:r>
          </a:p>
        </p:txBody>
      </p:sp>
      <p:pic>
        <p:nvPicPr>
          <p:cNvPr id="167" name="Shape 167"/>
          <p:cNvPicPr preferRelativeResize="0"/>
          <p:nvPr/>
        </p:nvPicPr>
        <p:blipFill rotWithShape="1">
          <a:blip r:embed="rId3">
            <a:alphaModFix/>
          </a:blip>
          <a:srcRect b="0" l="0" r="0" t="0"/>
          <a:stretch/>
        </p:blipFill>
        <p:spPr>
          <a:xfrm>
            <a:off x="5884725" y="820899"/>
            <a:ext cx="2451200" cy="1882049"/>
          </a:xfrm>
          <a:prstGeom prst="rect">
            <a:avLst/>
          </a:prstGeom>
          <a:noFill/>
          <a:ln>
            <a:noFill/>
          </a:ln>
        </p:spPr>
      </p:pic>
      <p:sp>
        <p:nvSpPr>
          <p:cNvPr id="168" name="Shape 168"/>
          <p:cNvSpPr txBox="1"/>
          <p:nvPr/>
        </p:nvSpPr>
        <p:spPr>
          <a:xfrm>
            <a:off x="311700" y="2702950"/>
            <a:ext cx="8297100" cy="721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2100" u="none" cap="none" strike="noStrike">
                <a:solidFill>
                  <a:srgbClr val="444444"/>
                </a:solidFill>
                <a:highlight>
                  <a:srgbClr val="FFFFFF"/>
                </a:highlight>
                <a:latin typeface="Arial"/>
                <a:ea typeface="Arial"/>
                <a:cs typeface="Arial"/>
                <a:sym typeface="Arial"/>
              </a:rPr>
              <a:t>Reasons for the Problem</a:t>
            </a:r>
          </a:p>
          <a:p>
            <a:pPr indent="0" lvl="0" marL="0" marR="0" rtl="0" algn="l">
              <a:lnSpc>
                <a:spcPct val="100000"/>
              </a:lnSpc>
              <a:spcBef>
                <a:spcPts val="600"/>
              </a:spcBef>
              <a:spcAft>
                <a:spcPts val="0"/>
              </a:spcAft>
              <a:buClr>
                <a:schemeClr val="dk1"/>
              </a:buClr>
              <a:buSzPct val="25000"/>
              <a:buFont typeface="Arial"/>
              <a:buNone/>
            </a:pPr>
            <a:r>
              <a:rPr b="0" i="0" lang="en" sz="2000" u="none" cap="none" strike="noStrike">
                <a:solidFill>
                  <a:srgbClr val="444444"/>
                </a:solidFill>
                <a:highlight>
                  <a:srgbClr val="FFFFFF"/>
                </a:highlight>
                <a:latin typeface="Arial"/>
                <a:ea typeface="Arial"/>
                <a:cs typeface="Arial"/>
                <a:sym typeface="Arial"/>
              </a:rPr>
              <a:t>Perhaps a class was designed to be fully functional but after some of the refactoring it has become ridiculously small.</a:t>
            </a:r>
          </a:p>
          <a:p>
            <a:pPr indent="0" lvl="0" marL="0" marR="0" rtl="0" algn="l">
              <a:lnSpc>
                <a:spcPct val="100000"/>
              </a:lnSpc>
              <a:spcBef>
                <a:spcPts val="1200"/>
              </a:spcBef>
              <a:spcAft>
                <a:spcPts val="0"/>
              </a:spcAft>
              <a:buClr>
                <a:schemeClr val="dk1"/>
              </a:buClr>
              <a:buSzPct val="25000"/>
              <a:buFont typeface="Arial"/>
              <a:buNone/>
            </a:pPr>
            <a:r>
              <a:rPr b="0" i="0" lang="en" sz="2000" u="none" cap="none" strike="noStrike">
                <a:solidFill>
                  <a:srgbClr val="444444"/>
                </a:solidFill>
                <a:highlight>
                  <a:srgbClr val="FFFFFF"/>
                </a:highlight>
                <a:latin typeface="Arial"/>
                <a:ea typeface="Arial"/>
                <a:cs typeface="Arial"/>
                <a:sym typeface="Arial"/>
              </a:rPr>
              <a:t>Or perhaps it was designed to support future development work that never got done.</a:t>
            </a:r>
          </a:p>
          <a:p>
            <a:pPr indent="0" lvl="0" marL="0" marR="0" rtl="0" algn="l">
              <a:lnSpc>
                <a:spcPct val="100000"/>
              </a:lnSpc>
              <a:spcBef>
                <a:spcPts val="120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2400" u="none" cap="none" strike="noStrike">
                <a:solidFill>
                  <a:schemeClr val="dk1"/>
                </a:solidFill>
                <a:latin typeface="Arial"/>
                <a:ea typeface="Arial"/>
                <a:cs typeface="Arial"/>
                <a:sym typeface="Arial"/>
              </a:rPr>
              <a:t>Why do good developers write bad software?</a:t>
            </a:r>
          </a:p>
        </p:txBody>
      </p:sp>
      <p:sp>
        <p:nvSpPr>
          <p:cNvPr id="60" name="Shape 60"/>
          <p:cNvSpPr txBox="1"/>
          <p:nvPr>
            <p:ph idx="1" type="body"/>
          </p:nvPr>
        </p:nvSpPr>
        <p:spPr>
          <a:xfrm>
            <a:off x="311700" y="1441150"/>
            <a:ext cx="8520599" cy="2836500"/>
          </a:xfrm>
          <a:prstGeom prst="rect">
            <a:avLst/>
          </a:prstGeom>
          <a:noFill/>
          <a:ln>
            <a:noFill/>
          </a:ln>
        </p:spPr>
        <p:txBody>
          <a:bodyPr anchorCtr="0" anchor="t" bIns="91425" lIns="91425" rIns="91425" tIns="91425">
            <a:noAutofit/>
          </a:bodyPr>
          <a:lstStyle/>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Requirements change over time, making it hard to update your code (leading to less optimal designs)</a:t>
            </a:r>
          </a:p>
          <a:p>
            <a:pPr indent="0" lvl="0" marL="0" marR="0" rtl="0" algn="l">
              <a:lnSpc>
                <a:spcPct val="115000"/>
              </a:lnSpc>
              <a:spcBef>
                <a:spcPts val="0"/>
              </a:spcBef>
              <a:spcAft>
                <a:spcPts val="0"/>
              </a:spcAft>
              <a:buClr>
                <a:schemeClr val="dk1"/>
              </a:buClr>
              <a:buSzPct val="25000"/>
              <a:buFont typeface="Arial"/>
              <a:buNone/>
            </a:pPr>
            <a:r>
              <a:t/>
            </a:r>
            <a:endParaRPr b="0" i="0" sz="2000" u="none" cap="none" strike="noStrike">
              <a:solidFill>
                <a:schemeClr val="dk2"/>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Time and money cause you to take shortcuts</a:t>
            </a:r>
          </a:p>
          <a:p>
            <a:pPr indent="0" lvl="0" marL="0" marR="0" rtl="0" algn="l">
              <a:lnSpc>
                <a:spcPct val="115000"/>
              </a:lnSpc>
              <a:spcBef>
                <a:spcPts val="0"/>
              </a:spcBef>
              <a:spcAft>
                <a:spcPts val="0"/>
              </a:spcAft>
              <a:buClr>
                <a:schemeClr val="dk1"/>
              </a:buClr>
              <a:buSzPct val="25000"/>
              <a:buFont typeface="Arial"/>
              <a:buNone/>
            </a:pPr>
            <a:r>
              <a:t/>
            </a:r>
            <a:endParaRPr b="0" i="0" sz="2000" u="none" cap="none" strike="noStrike">
              <a:solidFill>
                <a:schemeClr val="dk2"/>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You learn a better way to do something (the second time you paint a room, it’s always better than the first because you learned during the first time!)</a:t>
            </a:r>
          </a:p>
          <a:p>
            <a:pPr indent="0" lvl="0" marL="0" marR="0" rtl="0" algn="l">
              <a:lnSpc>
                <a:spcPct val="115000"/>
              </a:lnSpc>
              <a:spcBef>
                <a:spcPts val="0"/>
              </a:spcBef>
              <a:spcAft>
                <a:spcPts val="0"/>
              </a:spcAft>
              <a:buClr>
                <a:schemeClr val="dk2"/>
              </a:buClr>
              <a:buSzPct val="25000"/>
              <a:buFont typeface="Arial"/>
              <a:buNone/>
            </a:pPr>
            <a:r>
              <a:t/>
            </a:r>
            <a:endParaRPr b="0" i="0" sz="2000" u="none" cap="none" strike="noStrike">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174" name="Shape 174"/>
          <p:cNvSpPr txBox="1"/>
          <p:nvPr>
            <p:ph idx="1" type="body"/>
          </p:nvPr>
        </p:nvSpPr>
        <p:spPr>
          <a:xfrm>
            <a:off x="311700" y="1152475"/>
            <a:ext cx="8520599" cy="13929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0"/>
              </a:spcAft>
              <a:buClr>
                <a:srgbClr val="444444"/>
              </a:buClr>
              <a:buSzPct val="25000"/>
              <a:buFont typeface="Arial"/>
              <a:buNone/>
            </a:pPr>
            <a:r>
              <a:rPr b="0" i="0" lang="en" sz="2000" u="none" cap="none" strike="noStrike">
                <a:solidFill>
                  <a:srgbClr val="444444"/>
                </a:solidFill>
                <a:highlight>
                  <a:srgbClr val="FFFFFF"/>
                </a:highlight>
                <a:latin typeface="Arial"/>
                <a:ea typeface="Arial"/>
                <a:cs typeface="Arial"/>
                <a:sym typeface="Arial"/>
              </a:rPr>
              <a:t>Components that are near-useless should be given the </a:t>
            </a:r>
            <a:r>
              <a:rPr b="0" i="0" lang="en" sz="2000" u="sng" cap="none" strike="noStrike">
                <a:solidFill>
                  <a:schemeClr val="hlink"/>
                </a:solidFill>
                <a:highlight>
                  <a:srgbClr val="FFFFFF"/>
                </a:highlight>
                <a:latin typeface="Arial"/>
                <a:ea typeface="Arial"/>
                <a:cs typeface="Arial"/>
                <a:sym typeface="Arial"/>
                <a:hlinkClick r:id="rId3"/>
              </a:rPr>
              <a:t>Inline Class</a:t>
            </a:r>
            <a:r>
              <a:rPr b="0" i="0" lang="en" sz="2000" u="none" cap="none" strike="noStrike">
                <a:solidFill>
                  <a:srgbClr val="444444"/>
                </a:solidFill>
                <a:highlight>
                  <a:srgbClr val="FFFFFF"/>
                </a:highlight>
                <a:latin typeface="Arial"/>
                <a:ea typeface="Arial"/>
                <a:cs typeface="Arial"/>
                <a:sym typeface="Arial"/>
              </a:rPr>
              <a:t> treatment. </a:t>
            </a:r>
          </a:p>
          <a:p>
            <a:pPr indent="-355600" lvl="0" marL="457200" marR="0" rtl="0" algn="l">
              <a:lnSpc>
                <a:spcPct val="100000"/>
              </a:lnSpc>
              <a:spcBef>
                <a:spcPts val="3000"/>
              </a:spcBef>
              <a:spcAft>
                <a:spcPts val="0"/>
              </a:spcAft>
              <a:buClr>
                <a:srgbClr val="444444"/>
              </a:buClr>
              <a:buSzPct val="25000"/>
              <a:buFont typeface="Arial"/>
              <a:buNone/>
            </a:pPr>
            <a:r>
              <a:rPr b="0" i="0" lang="en" sz="2000" u="none" cap="none" strike="noStrike">
                <a:solidFill>
                  <a:srgbClr val="444444"/>
                </a:solidFill>
                <a:highlight>
                  <a:srgbClr val="FFFFFF"/>
                </a:highlight>
                <a:latin typeface="Arial"/>
                <a:ea typeface="Arial"/>
                <a:cs typeface="Arial"/>
                <a:sym typeface="Arial"/>
              </a:rPr>
              <a:t>For subclasses with few functions, try </a:t>
            </a:r>
            <a:r>
              <a:rPr b="0" i="0" lang="en" sz="2000" u="sng" cap="none" strike="noStrike">
                <a:solidFill>
                  <a:schemeClr val="hlink"/>
                </a:solidFill>
                <a:highlight>
                  <a:srgbClr val="FFFFFF"/>
                </a:highlight>
                <a:latin typeface="Arial"/>
                <a:ea typeface="Arial"/>
                <a:cs typeface="Arial"/>
                <a:sym typeface="Arial"/>
                <a:hlinkClick r:id="rId4"/>
              </a:rPr>
              <a:t>Collapse Hierarchy</a:t>
            </a:r>
            <a:r>
              <a:rPr b="0" i="0" lang="en" sz="2000" u="none" cap="none" strike="noStrike">
                <a:solidFill>
                  <a:srgbClr val="444444"/>
                </a:solidFill>
                <a:highlight>
                  <a:srgbClr val="FFFFFF"/>
                </a:highlight>
                <a:latin typeface="Arial"/>
                <a:ea typeface="Arial"/>
                <a:cs typeface="Arial"/>
                <a:sym typeface="Arial"/>
              </a:rPr>
              <a:t>. </a:t>
            </a:r>
          </a:p>
        </p:txBody>
      </p:sp>
      <p:sp>
        <p:nvSpPr>
          <p:cNvPr id="175" name="Shape 175"/>
          <p:cNvSpPr txBox="1"/>
          <p:nvPr>
            <p:ph type="title"/>
          </p:nvPr>
        </p:nvSpPr>
        <p:spPr>
          <a:xfrm>
            <a:off x="437850" y="26801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Payoff</a:t>
            </a:r>
          </a:p>
        </p:txBody>
      </p:sp>
      <p:sp>
        <p:nvSpPr>
          <p:cNvPr id="176" name="Shape 176"/>
          <p:cNvSpPr txBox="1"/>
          <p:nvPr>
            <p:ph idx="1" type="body"/>
          </p:nvPr>
        </p:nvSpPr>
        <p:spPr>
          <a:xfrm>
            <a:off x="437850" y="3387575"/>
            <a:ext cx="8520599" cy="1392900"/>
          </a:xfrm>
          <a:prstGeom prst="rect">
            <a:avLst/>
          </a:prstGeom>
          <a:noFill/>
          <a:ln>
            <a:noFill/>
          </a:ln>
        </p:spPr>
        <p:txBody>
          <a:bodyPr anchorCtr="0" anchor="t" bIns="91425" lIns="91425" rIns="91425" tIns="91425">
            <a:noAutofit/>
          </a:bodyPr>
          <a:lstStyle/>
          <a:p>
            <a:pPr indent="-342900" lvl="0" marL="457200" marR="0" rtl="0" algn="l">
              <a:lnSpc>
                <a:spcPct val="140000"/>
              </a:lnSpc>
              <a:spcBef>
                <a:spcPts val="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Reduced code size.</a:t>
            </a:r>
          </a:p>
          <a:p>
            <a:pPr indent="-342900" lvl="0" marL="457200" marR="0" rtl="0" algn="l">
              <a:lnSpc>
                <a:spcPct val="140000"/>
              </a:lnSpc>
              <a:spcBef>
                <a:spcPts val="300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Easier maintenance.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Switch Statements</a:t>
            </a:r>
          </a:p>
        </p:txBody>
      </p:sp>
      <p:sp>
        <p:nvSpPr>
          <p:cNvPr id="182" name="Shape 182"/>
          <p:cNvSpPr txBox="1"/>
          <p:nvPr>
            <p:ph idx="1" type="body"/>
          </p:nvPr>
        </p:nvSpPr>
        <p:spPr>
          <a:xfrm>
            <a:off x="311700" y="1152475"/>
            <a:ext cx="8520599" cy="5726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You have a complex switch operator or a sequence of if statements.</a:t>
            </a:r>
          </a:p>
        </p:txBody>
      </p:sp>
      <p:pic>
        <p:nvPicPr>
          <p:cNvPr id="183" name="Shape 183"/>
          <p:cNvPicPr preferRelativeResize="0"/>
          <p:nvPr/>
        </p:nvPicPr>
        <p:blipFill rotWithShape="1">
          <a:blip r:embed="rId3">
            <a:alphaModFix/>
          </a:blip>
          <a:srcRect b="0" l="0" r="0" t="0"/>
          <a:stretch/>
        </p:blipFill>
        <p:spPr>
          <a:xfrm>
            <a:off x="1261475" y="1725175"/>
            <a:ext cx="6243824" cy="29828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189" name="Shape 189"/>
          <p:cNvSpPr txBox="1"/>
          <p:nvPr>
            <p:ph idx="1" type="body"/>
          </p:nvPr>
        </p:nvSpPr>
        <p:spPr>
          <a:xfrm>
            <a:off x="387900" y="1228675"/>
            <a:ext cx="8520600"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To isolate switch and put it in the right class, you may need </a:t>
            </a:r>
            <a:r>
              <a:rPr b="0" i="0" lang="en" sz="1800" u="sng" cap="none" strike="noStrike">
                <a:solidFill>
                  <a:schemeClr val="hlink"/>
                </a:solidFill>
                <a:highlight>
                  <a:srgbClr val="FFFFFF"/>
                </a:highlight>
                <a:latin typeface="Arial"/>
                <a:ea typeface="Arial"/>
                <a:cs typeface="Arial"/>
                <a:sym typeface="Arial"/>
                <a:hlinkClick r:id="rId3"/>
              </a:rPr>
              <a:t>Extract Method</a:t>
            </a:r>
            <a:r>
              <a:rPr b="0" i="0" lang="en" sz="1800" u="none" cap="none" strike="noStrike">
                <a:solidFill>
                  <a:srgbClr val="444444"/>
                </a:solidFill>
                <a:highlight>
                  <a:srgbClr val="FFFFFF"/>
                </a:highlight>
                <a:latin typeface="Arial"/>
                <a:ea typeface="Arial"/>
                <a:cs typeface="Arial"/>
                <a:sym typeface="Arial"/>
              </a:rPr>
              <a:t> and then </a:t>
            </a:r>
            <a:r>
              <a:rPr b="0" i="0" lang="en" sz="1800" u="sng" cap="none" strike="noStrike">
                <a:solidFill>
                  <a:schemeClr val="hlink"/>
                </a:solidFill>
                <a:highlight>
                  <a:srgbClr val="FFFFFF"/>
                </a:highlight>
                <a:latin typeface="Arial"/>
                <a:ea typeface="Arial"/>
                <a:cs typeface="Arial"/>
                <a:sym typeface="Arial"/>
                <a:hlinkClick r:id="rId4"/>
              </a:rPr>
              <a:t>Move Method</a:t>
            </a:r>
            <a:r>
              <a:rPr b="0" i="0" lang="en" sz="1800" u="none" cap="none" strike="noStrike">
                <a:solidFill>
                  <a:srgbClr val="444444"/>
                </a:solidFill>
                <a:highlight>
                  <a:srgbClr val="FFFFFF"/>
                </a:highlight>
                <a:latin typeface="Arial"/>
                <a:ea typeface="Arial"/>
                <a:cs typeface="Arial"/>
                <a:sym typeface="Arial"/>
              </a:rPr>
              <a:t>.</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If a switch is based on type code, such as when the program's runtime mode is switched, use </a:t>
            </a:r>
            <a:r>
              <a:rPr b="0" i="0" lang="en" sz="1800" u="sng" cap="none" strike="noStrike">
                <a:solidFill>
                  <a:schemeClr val="hlink"/>
                </a:solidFill>
                <a:highlight>
                  <a:srgbClr val="FFFFFF"/>
                </a:highlight>
                <a:latin typeface="Arial"/>
                <a:ea typeface="Arial"/>
                <a:cs typeface="Arial"/>
                <a:sym typeface="Arial"/>
                <a:hlinkClick r:id="rId5"/>
              </a:rPr>
              <a:t>Replace Type Code with Subclasses</a:t>
            </a:r>
            <a:r>
              <a:rPr b="0" i="0" lang="en" sz="1800" u="none" cap="none" strike="noStrike">
                <a:solidFill>
                  <a:srgbClr val="444444"/>
                </a:solidFill>
                <a:highlight>
                  <a:srgbClr val="FFFFFF"/>
                </a:highlight>
                <a:latin typeface="Arial"/>
                <a:ea typeface="Arial"/>
                <a:cs typeface="Arial"/>
                <a:sym typeface="Arial"/>
              </a:rPr>
              <a:t>.</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After specifying the inheritance structure, use </a:t>
            </a:r>
            <a:r>
              <a:rPr b="0" i="0" lang="en" sz="1800" u="sng" cap="none" strike="noStrike">
                <a:solidFill>
                  <a:schemeClr val="hlink"/>
                </a:solidFill>
                <a:highlight>
                  <a:srgbClr val="FFFFFF"/>
                </a:highlight>
                <a:latin typeface="Arial"/>
                <a:ea typeface="Arial"/>
                <a:cs typeface="Arial"/>
                <a:sym typeface="Arial"/>
                <a:hlinkClick r:id="rId6"/>
              </a:rPr>
              <a:t>Replace Conditional with Polymorphism</a:t>
            </a:r>
            <a:r>
              <a:rPr b="0" i="0" lang="en" sz="1800" u="none" cap="none" strike="noStrike">
                <a:solidFill>
                  <a:srgbClr val="444444"/>
                </a:solidFill>
                <a:highlight>
                  <a:srgbClr val="FFFFFF"/>
                </a:highlight>
                <a:latin typeface="Arial"/>
                <a:ea typeface="Arial"/>
                <a:cs typeface="Arial"/>
                <a:sym typeface="Arial"/>
              </a:rPr>
              <a: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Long Parameter List</a:t>
            </a:r>
          </a:p>
        </p:txBody>
      </p:sp>
      <p:sp>
        <p:nvSpPr>
          <p:cNvPr id="195" name="Shape 195"/>
          <p:cNvSpPr txBox="1"/>
          <p:nvPr>
            <p:ph idx="1" type="body"/>
          </p:nvPr>
        </p:nvSpPr>
        <p:spPr>
          <a:xfrm>
            <a:off x="311700" y="1152475"/>
            <a:ext cx="4149600" cy="5726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More than three or four parameters for a method.</a:t>
            </a:r>
          </a:p>
        </p:txBody>
      </p:sp>
      <p:pic>
        <p:nvPicPr>
          <p:cNvPr id="196" name="Shape 196"/>
          <p:cNvPicPr preferRelativeResize="0"/>
          <p:nvPr/>
        </p:nvPicPr>
        <p:blipFill rotWithShape="1">
          <a:blip r:embed="rId3">
            <a:alphaModFix/>
          </a:blip>
          <a:srcRect b="0" l="0" r="0" t="0"/>
          <a:stretch/>
        </p:blipFill>
        <p:spPr>
          <a:xfrm>
            <a:off x="5000148" y="533975"/>
            <a:ext cx="3381474" cy="42289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202" name="Shape 202"/>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Check what values are passed to parameters. If some of the arguments are just results of method calls of another object, use </a:t>
            </a:r>
            <a:r>
              <a:rPr b="0" i="0" lang="en" sz="1800" u="sng" cap="none" strike="noStrike">
                <a:solidFill>
                  <a:schemeClr val="hlink"/>
                </a:solidFill>
                <a:highlight>
                  <a:srgbClr val="FFFFFF"/>
                </a:highlight>
                <a:latin typeface="Arial"/>
                <a:ea typeface="Arial"/>
                <a:cs typeface="Arial"/>
                <a:sym typeface="Arial"/>
                <a:hlinkClick r:id="rId3"/>
              </a:rPr>
              <a:t>Replace Parameter with Method Call</a:t>
            </a:r>
            <a:r>
              <a:rPr b="0" i="0" lang="en" sz="1800" u="none" cap="none" strike="noStrike">
                <a:solidFill>
                  <a:srgbClr val="444444"/>
                </a:solidFill>
                <a:highlight>
                  <a:srgbClr val="FFFFFF"/>
                </a:highlight>
                <a:latin typeface="Arial"/>
                <a:ea typeface="Arial"/>
                <a:cs typeface="Arial"/>
                <a:sym typeface="Arial"/>
              </a:rPr>
              <a:t>. </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Instead of passing a group of data received from another object as parameters, pass the object itself to the method, by using </a:t>
            </a:r>
            <a:r>
              <a:rPr b="0" i="0" lang="en" sz="1800" u="sng" cap="none" strike="noStrike">
                <a:solidFill>
                  <a:schemeClr val="hlink"/>
                </a:solidFill>
                <a:highlight>
                  <a:srgbClr val="FFFFFF"/>
                </a:highlight>
                <a:latin typeface="Arial"/>
                <a:ea typeface="Arial"/>
                <a:cs typeface="Arial"/>
                <a:sym typeface="Arial"/>
                <a:hlinkClick r:id="rId4"/>
              </a:rPr>
              <a:t>Preserve Whole Object</a:t>
            </a:r>
            <a:r>
              <a:rPr b="0" i="0" lang="en" sz="1800" u="none" cap="none" strike="noStrike">
                <a:solidFill>
                  <a:srgbClr val="444444"/>
                </a:solidFill>
                <a:highlight>
                  <a:srgbClr val="FFFFFF"/>
                </a:highlight>
                <a:latin typeface="Arial"/>
                <a:ea typeface="Arial"/>
                <a:cs typeface="Arial"/>
                <a:sym typeface="Arial"/>
              </a:rPr>
              <a:t>.</a:t>
            </a:r>
          </a:p>
          <a:p>
            <a:pPr indent="-2286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rgbClr val="444444"/>
                </a:solidFill>
                <a:highlight>
                  <a:srgbClr val="FFFFFF"/>
                </a:highlight>
                <a:latin typeface="Arial"/>
                <a:ea typeface="Arial"/>
                <a:cs typeface="Arial"/>
                <a:sym typeface="Arial"/>
              </a:rPr>
              <a:t>If there are several unrelated data elements, sometimes you can merge them into a single parameter object via </a:t>
            </a:r>
            <a:r>
              <a:rPr b="0" i="0" lang="en" sz="1800" u="sng" cap="none" strike="noStrike">
                <a:solidFill>
                  <a:schemeClr val="hlink"/>
                </a:solidFill>
                <a:highlight>
                  <a:srgbClr val="FFFFFF"/>
                </a:highlight>
                <a:latin typeface="Arial"/>
                <a:ea typeface="Arial"/>
                <a:cs typeface="Arial"/>
                <a:sym typeface="Arial"/>
                <a:hlinkClick r:id="rId5"/>
              </a:rPr>
              <a:t>Introduce Parameter Object</a:t>
            </a:r>
            <a:r>
              <a:rPr b="0" i="0" lang="en" sz="1800" u="none" cap="none" strike="noStrike">
                <a:solidFill>
                  <a:srgbClr val="444444"/>
                </a:solidFill>
                <a:highlight>
                  <a:srgbClr val="FFFFFF"/>
                </a:highlight>
                <a:latin typeface="Arial"/>
                <a:ea typeface="Arial"/>
                <a:cs typeface="Arial"/>
                <a:sym typeface="Arial"/>
              </a:rPr>
              <a: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Shotgun Surgery</a:t>
            </a:r>
          </a:p>
        </p:txBody>
      </p:sp>
      <p:sp>
        <p:nvSpPr>
          <p:cNvPr id="208" name="Shape 208"/>
          <p:cNvSpPr txBox="1"/>
          <p:nvPr>
            <p:ph idx="1" type="body"/>
          </p:nvPr>
        </p:nvSpPr>
        <p:spPr>
          <a:xfrm>
            <a:off x="311700" y="1152475"/>
            <a:ext cx="4293900"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Making any modifications requires that you make many small changes to many different classes.</a:t>
            </a:r>
          </a:p>
          <a:p>
            <a:pPr indent="0" lvl="0" marL="0" marR="0" rtl="0" algn="l">
              <a:lnSpc>
                <a:spcPct val="115000"/>
              </a:lnSpc>
              <a:spcBef>
                <a:spcPts val="160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This happens when a single responsibility has been split up among a large number of classes.</a:t>
            </a:r>
          </a:p>
        </p:txBody>
      </p:sp>
      <p:pic>
        <p:nvPicPr>
          <p:cNvPr id="209" name="Shape 209"/>
          <p:cNvPicPr preferRelativeResize="0"/>
          <p:nvPr/>
        </p:nvPicPr>
        <p:blipFill rotWithShape="1">
          <a:blip r:embed="rId3">
            <a:alphaModFix/>
          </a:blip>
          <a:srcRect b="0" l="0" r="0" t="0"/>
          <a:stretch/>
        </p:blipFill>
        <p:spPr>
          <a:xfrm>
            <a:off x="4828600" y="868325"/>
            <a:ext cx="4003700" cy="3133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Treatment</a:t>
            </a:r>
          </a:p>
        </p:txBody>
      </p:sp>
      <p:sp>
        <p:nvSpPr>
          <p:cNvPr id="215" name="Shape 215"/>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342900" lvl="0" marL="457200" marR="0" rtl="0" algn="just">
              <a:lnSpc>
                <a:spcPct val="140000"/>
              </a:lnSpc>
              <a:spcBef>
                <a:spcPts val="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Use </a:t>
            </a:r>
            <a:r>
              <a:rPr b="0" i="0" lang="en" sz="1800" u="sng" cap="none" strike="noStrike">
                <a:solidFill>
                  <a:schemeClr val="hlink"/>
                </a:solidFill>
                <a:highlight>
                  <a:srgbClr val="FFFFFF"/>
                </a:highlight>
                <a:latin typeface="Arial"/>
                <a:ea typeface="Arial"/>
                <a:cs typeface="Arial"/>
                <a:sym typeface="Arial"/>
                <a:hlinkClick r:id="rId3"/>
              </a:rPr>
              <a:t>Move Method</a:t>
            </a:r>
            <a:r>
              <a:rPr b="0" i="0" lang="en" sz="1800" u="none" cap="none" strike="noStrike">
                <a:solidFill>
                  <a:srgbClr val="444444"/>
                </a:solidFill>
                <a:highlight>
                  <a:srgbClr val="FFFFFF"/>
                </a:highlight>
                <a:latin typeface="Arial"/>
                <a:ea typeface="Arial"/>
                <a:cs typeface="Arial"/>
                <a:sym typeface="Arial"/>
              </a:rPr>
              <a:t> and </a:t>
            </a:r>
            <a:r>
              <a:rPr b="0" i="0" lang="en" sz="1800" u="sng" cap="none" strike="noStrike">
                <a:solidFill>
                  <a:schemeClr val="hlink"/>
                </a:solidFill>
                <a:highlight>
                  <a:srgbClr val="FFFFFF"/>
                </a:highlight>
                <a:latin typeface="Arial"/>
                <a:ea typeface="Arial"/>
                <a:cs typeface="Arial"/>
                <a:sym typeface="Arial"/>
                <a:hlinkClick r:id="rId4"/>
              </a:rPr>
              <a:t>Move Field</a:t>
            </a:r>
            <a:r>
              <a:rPr b="0" i="0" lang="en" sz="1800" u="none" cap="none" strike="noStrike">
                <a:solidFill>
                  <a:srgbClr val="444444"/>
                </a:solidFill>
                <a:highlight>
                  <a:srgbClr val="FFFFFF"/>
                </a:highlight>
                <a:latin typeface="Arial"/>
                <a:ea typeface="Arial"/>
                <a:cs typeface="Arial"/>
                <a:sym typeface="Arial"/>
              </a:rPr>
              <a:t> to move existing class behaviors into a single class. If there is no class appropriate for this, create a new one.</a:t>
            </a:r>
          </a:p>
          <a:p>
            <a:pPr indent="-342900" lvl="0" marL="457200" marR="0" rtl="0" algn="just">
              <a:lnSpc>
                <a:spcPct val="140000"/>
              </a:lnSpc>
              <a:spcBef>
                <a:spcPts val="3000"/>
              </a:spcBef>
              <a:spcAft>
                <a:spcPts val="0"/>
              </a:spcAft>
              <a:buClr>
                <a:srgbClr val="444444"/>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moving code to the same class leaves the original classes almost empty, try to get rid of these now-redundant classes via </a:t>
            </a:r>
            <a:r>
              <a:rPr b="0" i="0" lang="en" sz="1800" u="sng" cap="none" strike="noStrike">
                <a:solidFill>
                  <a:schemeClr val="hlink"/>
                </a:solidFill>
                <a:highlight>
                  <a:srgbClr val="FFFFFF"/>
                </a:highlight>
                <a:latin typeface="Arial"/>
                <a:ea typeface="Arial"/>
                <a:cs typeface="Arial"/>
                <a:sym typeface="Arial"/>
                <a:hlinkClick r:id="rId5"/>
              </a:rPr>
              <a:t>Inline Class</a:t>
            </a:r>
            <a:r>
              <a:rPr b="0" i="0" lang="en" sz="1800" u="none" cap="none" strike="noStrike">
                <a:solidFill>
                  <a:srgbClr val="444444"/>
                </a:solidFill>
                <a:highlight>
                  <a:srgbClr val="FFFFFF"/>
                </a:highlight>
                <a:latin typeface="Arial"/>
                <a:ea typeface="Arial"/>
                <a:cs typeface="Arial"/>
                <a:sym typeface="Arial"/>
              </a:rPr>
              <a:t>.</a:t>
            </a:r>
          </a:p>
          <a:p>
            <a:pPr indent="0" lvl="0" marL="0" marR="0" rtl="0" algn="l">
              <a:lnSpc>
                <a:spcPct val="115000"/>
              </a:lnSpc>
              <a:spcBef>
                <a:spcPts val="21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Feature Envy</a:t>
            </a:r>
          </a:p>
        </p:txBody>
      </p:sp>
      <p:sp>
        <p:nvSpPr>
          <p:cNvPr id="221" name="Shape 221"/>
          <p:cNvSpPr txBox="1"/>
          <p:nvPr>
            <p:ph idx="1" type="body"/>
          </p:nvPr>
        </p:nvSpPr>
        <p:spPr>
          <a:xfrm>
            <a:off x="311700" y="1152475"/>
            <a:ext cx="4425000"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A method accesses the data of another object more than its own data.</a:t>
            </a:r>
          </a:p>
          <a:p>
            <a:pPr indent="0" lvl="0" marL="0" marR="0" rtl="0" algn="l">
              <a:lnSpc>
                <a:spcPct val="115000"/>
              </a:lnSpc>
              <a:spcBef>
                <a:spcPts val="160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a method clearly should be moved to another place, use </a:t>
            </a:r>
            <a:r>
              <a:rPr b="0" i="0" lang="en" sz="1800" u="sng" cap="none" strike="noStrike">
                <a:solidFill>
                  <a:schemeClr val="hlink"/>
                </a:solidFill>
                <a:highlight>
                  <a:srgbClr val="FFFFFF"/>
                </a:highlight>
                <a:latin typeface="Arial"/>
                <a:ea typeface="Arial"/>
                <a:cs typeface="Arial"/>
                <a:sym typeface="Arial"/>
                <a:hlinkClick r:id="rId3"/>
              </a:rPr>
              <a:t>Move Method</a:t>
            </a:r>
            <a:r>
              <a:rPr b="0" i="0" lang="en" sz="1800" u="none" cap="none" strike="noStrike">
                <a:solidFill>
                  <a:srgbClr val="444444"/>
                </a:solidFill>
                <a:highlight>
                  <a:srgbClr val="FFFFFF"/>
                </a:highlight>
                <a:latin typeface="Arial"/>
                <a:ea typeface="Arial"/>
                <a:cs typeface="Arial"/>
                <a:sym typeface="Arial"/>
              </a:rPr>
              <a:t>.</a:t>
            </a:r>
          </a:p>
          <a:p>
            <a:pPr indent="0" lvl="0" marL="0" marR="0" rtl="0" algn="l">
              <a:lnSpc>
                <a:spcPct val="115000"/>
              </a:lnSpc>
              <a:spcBef>
                <a:spcPts val="1600"/>
              </a:spcBef>
              <a:spcAft>
                <a:spcPts val="0"/>
              </a:spcAft>
              <a:buClr>
                <a:schemeClr val="dk2"/>
              </a:buClr>
              <a:buSzPct val="25000"/>
              <a:buFont typeface="Arial"/>
              <a:buNone/>
            </a:pPr>
            <a:r>
              <a:rPr b="0" i="0" lang="en" sz="1800" u="none" cap="none" strike="noStrike">
                <a:solidFill>
                  <a:srgbClr val="444444"/>
                </a:solidFill>
                <a:highlight>
                  <a:srgbClr val="FFFFFF"/>
                </a:highlight>
                <a:latin typeface="Arial"/>
                <a:ea typeface="Arial"/>
                <a:cs typeface="Arial"/>
                <a:sym typeface="Arial"/>
              </a:rPr>
              <a:t>If only part of a method accesses the data of another object, use </a:t>
            </a:r>
            <a:r>
              <a:rPr b="0" i="0" lang="en" sz="1800" u="sng" cap="none" strike="noStrike">
                <a:solidFill>
                  <a:schemeClr val="hlink"/>
                </a:solidFill>
                <a:highlight>
                  <a:srgbClr val="FFFFFF"/>
                </a:highlight>
                <a:latin typeface="Arial"/>
                <a:ea typeface="Arial"/>
                <a:cs typeface="Arial"/>
                <a:sym typeface="Arial"/>
                <a:hlinkClick r:id="rId4"/>
              </a:rPr>
              <a:t>Extract Method</a:t>
            </a:r>
            <a:r>
              <a:rPr b="0" i="0" lang="en" sz="1800" u="none" cap="none" strike="noStrike">
                <a:solidFill>
                  <a:srgbClr val="444444"/>
                </a:solidFill>
                <a:highlight>
                  <a:srgbClr val="FFFFFF"/>
                </a:highlight>
                <a:latin typeface="Arial"/>
                <a:ea typeface="Arial"/>
                <a:cs typeface="Arial"/>
                <a:sym typeface="Arial"/>
              </a:rPr>
              <a:t> to move the part in question.</a:t>
            </a:r>
          </a:p>
        </p:txBody>
      </p:sp>
      <p:pic>
        <p:nvPicPr>
          <p:cNvPr id="222" name="Shape 222"/>
          <p:cNvPicPr preferRelativeResize="0"/>
          <p:nvPr/>
        </p:nvPicPr>
        <p:blipFill rotWithShape="1">
          <a:blip r:embed="rId5">
            <a:alphaModFix/>
          </a:blip>
          <a:srcRect b="0" l="0" r="0" t="0"/>
          <a:stretch/>
        </p:blipFill>
        <p:spPr>
          <a:xfrm>
            <a:off x="4854273" y="540097"/>
            <a:ext cx="3829025" cy="37898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3000" u="none" cap="none" strike="noStrike">
                <a:solidFill>
                  <a:schemeClr val="dk1"/>
                </a:solidFill>
                <a:latin typeface="Arial"/>
                <a:ea typeface="Arial"/>
                <a:cs typeface="Arial"/>
                <a:sym typeface="Arial"/>
              </a:rPr>
              <a:t>Improper Naming</a:t>
            </a:r>
          </a:p>
        </p:txBody>
      </p:sp>
      <p:pic>
        <p:nvPicPr>
          <p:cNvPr id="228" name="Shape 228"/>
          <p:cNvPicPr preferRelativeResize="0"/>
          <p:nvPr/>
        </p:nvPicPr>
        <p:blipFill rotWithShape="1">
          <a:blip r:embed="rId3">
            <a:alphaModFix/>
          </a:blip>
          <a:srcRect b="0" l="0" r="0" t="0"/>
          <a:stretch/>
        </p:blipFill>
        <p:spPr>
          <a:xfrm>
            <a:off x="5064773" y="847625"/>
            <a:ext cx="3563874" cy="3773525"/>
          </a:xfrm>
          <a:prstGeom prst="rect">
            <a:avLst/>
          </a:prstGeom>
          <a:noFill/>
          <a:ln>
            <a:noFill/>
          </a:ln>
        </p:spPr>
      </p:pic>
      <p:sp>
        <p:nvSpPr>
          <p:cNvPr id="229" name="Shape 229"/>
          <p:cNvSpPr txBox="1"/>
          <p:nvPr/>
        </p:nvSpPr>
        <p:spPr>
          <a:xfrm>
            <a:off x="472350" y="1312125"/>
            <a:ext cx="3936300" cy="2138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A4145"/>
              </a:buClr>
              <a:buSzPct val="25000"/>
              <a:buFont typeface="Arial"/>
              <a:buNone/>
            </a:pPr>
            <a:r>
              <a:rPr b="0" i="0" lang="en" sz="1800" u="none" cap="none" strike="noStrike">
                <a:solidFill>
                  <a:srgbClr val="3A4145"/>
                </a:solidFill>
                <a:latin typeface="Arial"/>
                <a:ea typeface="Arial"/>
                <a:cs typeface="Arial"/>
                <a:sym typeface="Arial"/>
              </a:rPr>
              <a:t>Does the name of the method succinctly describe what that method does? Could you read the method's name to another developer and have them explain to you what it does? If not, rename it or rewrite it.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3138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2800" u="none" cap="none" strike="noStrike">
                <a:solidFill>
                  <a:schemeClr val="dk1"/>
                </a:solidFill>
                <a:latin typeface="Arial"/>
                <a:ea typeface="Arial"/>
                <a:cs typeface="Arial"/>
                <a:sym typeface="Arial"/>
              </a:rPr>
              <a:t>Other Code Smells</a:t>
            </a:r>
          </a:p>
        </p:txBody>
      </p:sp>
      <p:sp>
        <p:nvSpPr>
          <p:cNvPr id="235" name="Shape 235"/>
          <p:cNvSpPr txBox="1"/>
          <p:nvPr>
            <p:ph idx="1" type="body"/>
          </p:nvPr>
        </p:nvSpPr>
        <p:spPr>
          <a:xfrm>
            <a:off x="311700" y="1008150"/>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1600"/>
              </a:spcBef>
              <a:spcAft>
                <a:spcPts val="0"/>
              </a:spcAft>
              <a:buClr>
                <a:schemeClr val="dk2"/>
              </a:buClr>
              <a:buSzPct val="25000"/>
              <a:buFont typeface="Arial"/>
              <a:buNone/>
            </a:pPr>
            <a:r>
              <a:rPr b="1" i="0" lang="en" sz="2400" u="none" cap="none" strike="noStrike">
                <a:solidFill>
                  <a:srgbClr val="3A4145"/>
                </a:solidFill>
                <a:latin typeface="Arial"/>
                <a:ea typeface="Arial"/>
                <a:cs typeface="Arial"/>
                <a:sym typeface="Arial"/>
              </a:rPr>
              <a:t>Inconsistent Names</a:t>
            </a:r>
          </a:p>
          <a:p>
            <a:pPr indent="0" lvl="0" marL="0" marR="0" rtl="0" algn="l">
              <a:lnSpc>
                <a:spcPct val="115000"/>
              </a:lnSpc>
              <a:spcBef>
                <a:spcPts val="1600"/>
              </a:spcBef>
              <a:spcAft>
                <a:spcPts val="0"/>
              </a:spcAft>
              <a:buClr>
                <a:schemeClr val="dk2"/>
              </a:buClr>
              <a:buSzPct val="25000"/>
              <a:buFont typeface="Arial"/>
              <a:buNone/>
            </a:pPr>
            <a:r>
              <a:rPr b="0" i="0" lang="en" sz="1800" u="none" cap="none" strike="noStrike">
                <a:solidFill>
                  <a:srgbClr val="3A4145"/>
                </a:solidFill>
                <a:latin typeface="Arial"/>
                <a:ea typeface="Arial"/>
                <a:cs typeface="Arial"/>
                <a:sym typeface="Arial"/>
              </a:rPr>
              <a:t>Pick a set of standard terminology and stick to it throughout your methods. For example, if you have Open(), you should probably have Close().</a:t>
            </a:r>
          </a:p>
          <a:p>
            <a:pPr indent="0" lvl="0" marL="0" marR="0" rtl="0" algn="l">
              <a:lnSpc>
                <a:spcPct val="115000"/>
              </a:lnSpc>
              <a:spcBef>
                <a:spcPts val="1600"/>
              </a:spcBef>
              <a:spcAft>
                <a:spcPts val="0"/>
              </a:spcAft>
              <a:buClr>
                <a:schemeClr val="dk2"/>
              </a:buClr>
              <a:buSzPct val="25000"/>
              <a:buFont typeface="Arial"/>
              <a:buNone/>
            </a:pPr>
            <a:r>
              <a:t/>
            </a:r>
            <a:endParaRPr>
              <a:solidFill>
                <a:srgbClr val="3A4145"/>
              </a:solidFill>
            </a:endParaRPr>
          </a:p>
          <a:p>
            <a:pPr lvl="0" rtl="0">
              <a:spcBef>
                <a:spcPts val="0"/>
              </a:spcBef>
              <a:spcAft>
                <a:spcPts val="0"/>
              </a:spcAft>
              <a:buClr>
                <a:schemeClr val="dk2"/>
              </a:buClr>
              <a:buSzPct val="25000"/>
              <a:buFont typeface="Arial"/>
              <a:buNone/>
            </a:pPr>
            <a:r>
              <a:rPr b="1" lang="en" sz="2400">
                <a:solidFill>
                  <a:srgbClr val="3A4145"/>
                </a:solidFill>
              </a:rPr>
              <a:t>Dead Code</a:t>
            </a:r>
          </a:p>
          <a:p>
            <a:pPr lvl="0" rtl="0">
              <a:spcBef>
                <a:spcPts val="1600"/>
              </a:spcBef>
              <a:spcAft>
                <a:spcPts val="0"/>
              </a:spcAft>
              <a:buClr>
                <a:schemeClr val="dk2"/>
              </a:buClr>
              <a:buSzPct val="25000"/>
              <a:buFont typeface="Arial"/>
              <a:buNone/>
            </a:pPr>
            <a:r>
              <a:rPr lang="en">
                <a:solidFill>
                  <a:srgbClr val="3A4145"/>
                </a:solidFill>
              </a:rPr>
              <a:t>Ruthlessly delete code that isn't being used. That's why we have source control systems!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The Problem...</a:t>
            </a:r>
          </a:p>
        </p:txBody>
      </p:sp>
      <p:pic>
        <p:nvPicPr>
          <p:cNvPr id="66" name="Shape 66"/>
          <p:cNvPicPr preferRelativeResize="0"/>
          <p:nvPr/>
        </p:nvPicPr>
        <p:blipFill rotWithShape="1">
          <a:blip r:embed="rId3">
            <a:alphaModFix/>
          </a:blip>
          <a:srcRect b="0" l="0" r="0" t="0"/>
          <a:stretch/>
        </p:blipFill>
        <p:spPr>
          <a:xfrm>
            <a:off x="511724" y="1280150"/>
            <a:ext cx="6281300" cy="36665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idx="1" type="body"/>
          </p:nvPr>
        </p:nvSpPr>
        <p:spPr>
          <a:xfrm>
            <a:off x="311700" y="430800"/>
            <a:ext cx="8520599" cy="4450199"/>
          </a:xfrm>
          <a:prstGeom prst="rect">
            <a:avLst/>
          </a:prstGeom>
          <a:noFill/>
          <a:ln>
            <a:noFill/>
          </a:ln>
        </p:spPr>
        <p:txBody>
          <a:bodyPr anchorCtr="0" anchor="t" bIns="91425" lIns="91425" rIns="91425" tIns="91425">
            <a:noAutofit/>
          </a:bodyPr>
          <a:lstStyle/>
          <a:p>
            <a:pPr indent="0" lvl="0" marL="0" marR="0" rtl="0" algn="l">
              <a:lnSpc>
                <a:spcPct val="115000"/>
              </a:lnSpc>
              <a:spcBef>
                <a:spcPts val="1600"/>
              </a:spcBef>
              <a:spcAft>
                <a:spcPts val="0"/>
              </a:spcAft>
              <a:buClr>
                <a:schemeClr val="dk2"/>
              </a:buClr>
              <a:buSzPct val="25000"/>
              <a:buFont typeface="Arial"/>
              <a:buNone/>
            </a:pPr>
            <a:r>
              <a:rPr b="1" i="0" lang="en" sz="2400" u="none" cap="none" strike="noStrike">
                <a:solidFill>
                  <a:srgbClr val="3A4145"/>
                </a:solidFill>
                <a:latin typeface="Arial"/>
                <a:ea typeface="Arial"/>
                <a:cs typeface="Arial"/>
                <a:sym typeface="Arial"/>
              </a:rPr>
              <a:t>Data Clumps</a:t>
            </a:r>
          </a:p>
          <a:p>
            <a:pPr indent="0" lvl="0" marL="0" marR="0" rtl="0" algn="l">
              <a:lnSpc>
                <a:spcPct val="115000"/>
              </a:lnSpc>
              <a:spcBef>
                <a:spcPts val="1600"/>
              </a:spcBef>
              <a:spcAft>
                <a:spcPts val="0"/>
              </a:spcAft>
              <a:buClr>
                <a:schemeClr val="dk2"/>
              </a:buClr>
              <a:buSzPct val="25000"/>
              <a:buFont typeface="Arial"/>
              <a:buNone/>
            </a:pPr>
            <a:r>
              <a:rPr b="0" i="0" lang="en" sz="1800" u="none" cap="none" strike="noStrike">
                <a:solidFill>
                  <a:srgbClr val="3A4145"/>
                </a:solidFill>
                <a:latin typeface="Arial"/>
                <a:ea typeface="Arial"/>
                <a:cs typeface="Arial"/>
                <a:sym typeface="Arial"/>
              </a:rPr>
              <a:t>If you always see the same data hanging around together, maybe it belongs together. Consider rolling the related data up into a larger class.</a:t>
            </a:r>
          </a:p>
          <a:p>
            <a:pPr indent="0" lvl="0" marL="0" marR="0" rtl="0" algn="l">
              <a:lnSpc>
                <a:spcPct val="115000"/>
              </a:lnSpc>
              <a:spcBef>
                <a:spcPts val="1600"/>
              </a:spcBef>
              <a:spcAft>
                <a:spcPts val="0"/>
              </a:spcAft>
              <a:buClr>
                <a:schemeClr val="dk2"/>
              </a:buClr>
              <a:buSzPct val="25000"/>
              <a:buFont typeface="Arial"/>
              <a:buNone/>
            </a:pPr>
            <a:r>
              <a:t/>
            </a:r>
            <a:endParaRPr>
              <a:solidFill>
                <a:srgbClr val="3A4145"/>
              </a:solidFill>
            </a:endParaRPr>
          </a:p>
          <a:p>
            <a:pPr lvl="0" rtl="0">
              <a:spcBef>
                <a:spcPts val="0"/>
              </a:spcBef>
              <a:spcAft>
                <a:spcPts val="0"/>
              </a:spcAft>
              <a:buClr>
                <a:schemeClr val="dk2"/>
              </a:buClr>
              <a:buSzPct val="25000"/>
              <a:buFont typeface="Arial"/>
              <a:buNone/>
            </a:pPr>
            <a:r>
              <a:rPr b="1" lang="en" sz="2400">
                <a:solidFill>
                  <a:srgbClr val="3A4145"/>
                </a:solidFill>
              </a:rPr>
              <a:t>Indecent Exposure</a:t>
            </a:r>
          </a:p>
          <a:p>
            <a:pPr lvl="0" rtl="0">
              <a:spcBef>
                <a:spcPts val="1600"/>
              </a:spcBef>
              <a:spcAft>
                <a:spcPts val="0"/>
              </a:spcAft>
              <a:buClr>
                <a:schemeClr val="dk2"/>
              </a:buClr>
              <a:buSzPct val="25000"/>
              <a:buFont typeface="Arial"/>
              <a:buNone/>
            </a:pPr>
            <a:r>
              <a:rPr lang="en">
                <a:solidFill>
                  <a:srgbClr val="3A4145"/>
                </a:solidFill>
              </a:rPr>
              <a:t>Beware of classes that unnecessarily expose their internals. Aggressively refactor classes to minimize their public surface. You should have a compelling reason for every item you make public. If you don't, hide it.</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3000" u="none" cap="none" strike="noStrike">
                <a:solidFill>
                  <a:schemeClr val="dk1"/>
                </a:solidFill>
                <a:latin typeface="Arial"/>
                <a:ea typeface="Arial"/>
                <a:cs typeface="Arial"/>
                <a:sym typeface="Arial"/>
              </a:rPr>
              <a:t>Conclusion</a:t>
            </a:r>
          </a:p>
        </p:txBody>
      </p:sp>
      <p:sp>
        <p:nvSpPr>
          <p:cNvPr id="246" name="Shape 246"/>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381000" lvl="0" marL="457200" marR="0" rtl="0" algn="l">
              <a:lnSpc>
                <a:spcPct val="115000"/>
              </a:lnSpc>
              <a:spcBef>
                <a:spcPts val="0"/>
              </a:spcBef>
              <a:spcAft>
                <a:spcPts val="0"/>
              </a:spcAft>
              <a:buClr>
                <a:schemeClr val="dk2"/>
              </a:buClr>
              <a:buSzPct val="100000"/>
              <a:buFont typeface="Arial"/>
              <a:buChar char="●"/>
            </a:pPr>
            <a:r>
              <a:rPr b="0" i="0" lang="en" sz="2400" u="none" cap="none" strike="noStrike">
                <a:solidFill>
                  <a:schemeClr val="dk2"/>
                </a:solidFill>
                <a:latin typeface="Arial"/>
                <a:ea typeface="Arial"/>
                <a:cs typeface="Arial"/>
                <a:sym typeface="Arial"/>
              </a:rPr>
              <a:t>Refactoring is the most satisfying and gratifying experience. Ask someone who has done it :)‏</a:t>
            </a:r>
          </a:p>
          <a:p>
            <a:pPr indent="-381000" lvl="0" marL="457200" marR="0" rtl="0" algn="l">
              <a:lnSpc>
                <a:spcPct val="115000"/>
              </a:lnSpc>
              <a:spcBef>
                <a:spcPts val="1600"/>
              </a:spcBef>
              <a:spcAft>
                <a:spcPts val="0"/>
              </a:spcAft>
              <a:buClr>
                <a:schemeClr val="dk2"/>
              </a:buClr>
              <a:buSzPct val="100000"/>
              <a:buFont typeface="Arial"/>
              <a:buChar char="●"/>
            </a:pPr>
            <a:r>
              <a:rPr b="0" i="0" lang="en" sz="2400" u="none" cap="none" strike="noStrike">
                <a:solidFill>
                  <a:schemeClr val="dk2"/>
                </a:solidFill>
                <a:latin typeface="Arial"/>
                <a:ea typeface="Arial"/>
                <a:cs typeface="Arial"/>
                <a:sym typeface="Arial"/>
              </a:rPr>
              <a:t>Refactoring also comes with HUGE rewards. ( It will count in your next appraisal cycle. ;)‏</a:t>
            </a:r>
          </a:p>
          <a:p>
            <a:pPr indent="-381000" lvl="0" marL="457200" marR="0" rtl="0" algn="l">
              <a:lnSpc>
                <a:spcPct val="115000"/>
              </a:lnSpc>
              <a:spcBef>
                <a:spcPts val="1600"/>
              </a:spcBef>
              <a:spcAft>
                <a:spcPts val="0"/>
              </a:spcAft>
              <a:buClr>
                <a:schemeClr val="dk2"/>
              </a:buClr>
              <a:buSzPct val="100000"/>
              <a:buFont typeface="Arial"/>
              <a:buChar char="●"/>
            </a:pPr>
            <a:r>
              <a:rPr b="0" i="0" lang="en" sz="2400" u="none" cap="none" strike="noStrike">
                <a:solidFill>
                  <a:schemeClr val="dk2"/>
                </a:solidFill>
                <a:latin typeface="Arial"/>
                <a:ea typeface="Arial"/>
                <a:cs typeface="Arial"/>
                <a:sym typeface="Arial"/>
              </a:rPr>
              <a:t>So, Refactor Actively and Continuously.</a:t>
            </a: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 type="body"/>
          </p:nvPr>
        </p:nvSpPr>
        <p:spPr>
          <a:xfrm>
            <a:off x="311700" y="876925"/>
            <a:ext cx="8520599" cy="12881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1" i="0" lang="en" sz="1800" u="none" cap="none" strike="noStrike">
                <a:solidFill>
                  <a:schemeClr val="dk1"/>
                </a:solidFill>
                <a:latin typeface="Arial"/>
                <a:ea typeface="Arial"/>
                <a:cs typeface="Arial"/>
                <a:sym typeface="Arial"/>
              </a:rPr>
              <a:t>Famous saying:</a:t>
            </a:r>
            <a:r>
              <a:rPr b="0" i="0" lang="en" sz="1800" u="none" cap="none" strike="noStrike">
                <a:solidFill>
                  <a:schemeClr val="dk1"/>
                </a:solidFill>
                <a:latin typeface="Arial"/>
                <a:ea typeface="Arial"/>
                <a:cs typeface="Arial"/>
                <a:sym typeface="Arial"/>
              </a:rPr>
              <a:t> </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“I am not a </a:t>
            </a:r>
            <a:r>
              <a:rPr b="1" i="0" lang="en" sz="1800" u="none" cap="none" strike="noStrike">
                <a:solidFill>
                  <a:schemeClr val="dk1"/>
                </a:solidFill>
                <a:latin typeface="Arial"/>
                <a:ea typeface="Arial"/>
                <a:cs typeface="Arial"/>
                <a:sym typeface="Arial"/>
              </a:rPr>
              <a:t>great</a:t>
            </a:r>
            <a:r>
              <a:rPr b="0" i="0" lang="en" sz="1800" u="none" cap="none" strike="noStrike">
                <a:solidFill>
                  <a:schemeClr val="dk1"/>
                </a:solidFill>
                <a:latin typeface="Arial"/>
                <a:ea typeface="Arial"/>
                <a:cs typeface="Arial"/>
                <a:sym typeface="Arial"/>
              </a:rPr>
              <a:t> programmer, I am just a </a:t>
            </a:r>
            <a:r>
              <a:rPr b="1" i="0" lang="en" sz="1800" u="none" cap="none" strike="noStrike">
                <a:solidFill>
                  <a:schemeClr val="dk1"/>
                </a:solidFill>
                <a:latin typeface="Arial"/>
                <a:ea typeface="Arial"/>
                <a:cs typeface="Arial"/>
                <a:sym typeface="Arial"/>
              </a:rPr>
              <a:t>good</a:t>
            </a:r>
            <a:r>
              <a:rPr b="0" i="0" lang="en" sz="1800" u="none" cap="none" strike="noStrike">
                <a:solidFill>
                  <a:schemeClr val="dk1"/>
                </a:solidFill>
                <a:latin typeface="Arial"/>
                <a:ea typeface="Arial"/>
                <a:cs typeface="Arial"/>
                <a:sym typeface="Arial"/>
              </a:rPr>
              <a:t> programmer with </a:t>
            </a:r>
            <a:r>
              <a:rPr b="1" i="0" lang="en" sz="1800" u="none" cap="none" strike="noStrike">
                <a:solidFill>
                  <a:schemeClr val="dk1"/>
                </a:solidFill>
                <a:latin typeface="Arial"/>
                <a:ea typeface="Arial"/>
                <a:cs typeface="Arial"/>
                <a:sym typeface="Arial"/>
              </a:rPr>
              <a:t>great habits</a:t>
            </a:r>
            <a:r>
              <a:rPr b="0" i="0" lang="en" sz="1800" u="none" cap="none" strike="noStrike">
                <a:solidFill>
                  <a:schemeClr val="dk1"/>
                </a:solidFill>
                <a:latin typeface="Arial"/>
                <a:ea typeface="Arial"/>
                <a:cs typeface="Arial"/>
                <a:sym typeface="Arial"/>
              </a:rPr>
              <a:t>”</a:t>
            </a:r>
          </a:p>
        </p:txBody>
      </p:sp>
      <p:sp>
        <p:nvSpPr>
          <p:cNvPr id="252" name="Shape 252"/>
          <p:cNvSpPr txBox="1"/>
          <p:nvPr/>
        </p:nvSpPr>
        <p:spPr>
          <a:xfrm>
            <a:off x="2755450" y="31884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3600" u="none" cap="none" strike="noStrike">
                <a:solidFill>
                  <a:srgbClr val="000000"/>
                </a:solidFill>
                <a:latin typeface="Arial"/>
                <a:ea typeface="Arial"/>
                <a:cs typeface="Arial"/>
                <a:sym typeface="Arial"/>
              </a:rPr>
              <a:t>THANK YOU !!</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287575"/>
            <a:ext cx="31128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Extract Method</a:t>
            </a:r>
          </a:p>
        </p:txBody>
      </p:sp>
      <p:pic>
        <p:nvPicPr>
          <p:cNvPr descr="Screen Shot 2016-07-25 at 7.48.04 PM.png" id="258" name="Shape 258"/>
          <p:cNvPicPr preferRelativeResize="0"/>
          <p:nvPr/>
        </p:nvPicPr>
        <p:blipFill rotWithShape="1">
          <a:blip r:embed="rId3">
            <a:alphaModFix/>
          </a:blip>
          <a:srcRect b="0" l="0" r="0" t="0"/>
          <a:stretch/>
        </p:blipFill>
        <p:spPr>
          <a:xfrm>
            <a:off x="442900" y="860274"/>
            <a:ext cx="8135124" cy="4020624"/>
          </a:xfrm>
          <a:prstGeom prst="rect">
            <a:avLst/>
          </a:prstGeom>
          <a:noFill/>
          <a:ln>
            <a:noFill/>
          </a:ln>
        </p:spPr>
      </p:pic>
      <p:sp>
        <p:nvSpPr>
          <p:cNvPr id="259" name="Shape 259"/>
          <p:cNvSpPr txBox="1"/>
          <p:nvPr/>
        </p:nvSpPr>
        <p:spPr>
          <a:xfrm>
            <a:off x="7121525" y="221975"/>
            <a:ext cx="1722000"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Duplicate Code</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5"/>
              </a:rPr>
              <a:t>Long Method</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Feature Envy</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7"/>
              </a:rPr>
              <a:t>Switch Statements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297675"/>
            <a:ext cx="29423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Pull Up Field</a:t>
            </a:r>
          </a:p>
        </p:txBody>
      </p:sp>
      <p:pic>
        <p:nvPicPr>
          <p:cNvPr descr="Screen Shot 2016-07-25 at 7.59.36 PM.png" id="265" name="Shape 265"/>
          <p:cNvPicPr preferRelativeResize="0"/>
          <p:nvPr/>
        </p:nvPicPr>
        <p:blipFill rotWithShape="1">
          <a:blip r:embed="rId3">
            <a:alphaModFix/>
          </a:blip>
          <a:srcRect b="0" l="0" r="0" t="0"/>
          <a:stretch/>
        </p:blipFill>
        <p:spPr>
          <a:xfrm>
            <a:off x="380525" y="870375"/>
            <a:ext cx="8152401" cy="4063174"/>
          </a:xfrm>
          <a:prstGeom prst="rect">
            <a:avLst/>
          </a:prstGeom>
          <a:noFill/>
          <a:ln>
            <a:noFill/>
          </a:ln>
        </p:spPr>
      </p:pic>
      <p:sp>
        <p:nvSpPr>
          <p:cNvPr id="266" name="Shape 266"/>
          <p:cNvSpPr txBox="1"/>
          <p:nvPr/>
        </p:nvSpPr>
        <p:spPr>
          <a:xfrm>
            <a:off x="7137925" y="196825"/>
            <a:ext cx="1679400" cy="4328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Duplicate Code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195725"/>
            <a:ext cx="36113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Extract Superclass</a:t>
            </a:r>
          </a:p>
        </p:txBody>
      </p:sp>
      <p:pic>
        <p:nvPicPr>
          <p:cNvPr descr="Screen Shot 2016-07-25 at 8.03.52 PM.png" id="272" name="Shape 272"/>
          <p:cNvPicPr preferRelativeResize="0"/>
          <p:nvPr/>
        </p:nvPicPr>
        <p:blipFill rotWithShape="1">
          <a:blip r:embed="rId3">
            <a:alphaModFix/>
          </a:blip>
          <a:srcRect b="0" l="0" r="0" t="0"/>
          <a:stretch/>
        </p:blipFill>
        <p:spPr>
          <a:xfrm>
            <a:off x="812574" y="912750"/>
            <a:ext cx="5656150" cy="3981448"/>
          </a:xfrm>
          <a:prstGeom prst="rect">
            <a:avLst/>
          </a:prstGeom>
          <a:noFill/>
          <a:ln>
            <a:noFill/>
          </a:ln>
        </p:spPr>
      </p:pic>
      <p:sp>
        <p:nvSpPr>
          <p:cNvPr id="273" name="Shape 273"/>
          <p:cNvSpPr txBox="1"/>
          <p:nvPr/>
        </p:nvSpPr>
        <p:spPr>
          <a:xfrm>
            <a:off x="6245675" y="196825"/>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Duplicate Code</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311700" y="287550"/>
            <a:ext cx="73512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Consolidate Duplicate Conditional Fragments</a:t>
            </a:r>
          </a:p>
        </p:txBody>
      </p:sp>
      <p:pic>
        <p:nvPicPr>
          <p:cNvPr descr="Screen Shot 2016-07-25 at 8.10.40 PM.png" id="279" name="Shape 279"/>
          <p:cNvPicPr preferRelativeResize="0"/>
          <p:nvPr/>
        </p:nvPicPr>
        <p:blipFill rotWithShape="1">
          <a:blip r:embed="rId3">
            <a:alphaModFix/>
          </a:blip>
          <a:srcRect b="0" l="0" r="0" t="0"/>
          <a:stretch/>
        </p:blipFill>
        <p:spPr>
          <a:xfrm>
            <a:off x="410674" y="1011575"/>
            <a:ext cx="7855673" cy="3627624"/>
          </a:xfrm>
          <a:prstGeom prst="rect">
            <a:avLst/>
          </a:prstGeom>
          <a:noFill/>
          <a:ln>
            <a:noFill/>
          </a:ln>
        </p:spPr>
      </p:pic>
      <p:sp>
        <p:nvSpPr>
          <p:cNvPr id="280" name="Shape 280"/>
          <p:cNvSpPr txBox="1"/>
          <p:nvPr/>
        </p:nvSpPr>
        <p:spPr>
          <a:xfrm>
            <a:off x="6993575" y="471050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Duplicate Code</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182625"/>
            <a:ext cx="46217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Replace Temp with Query</a:t>
            </a:r>
          </a:p>
        </p:txBody>
      </p:sp>
      <p:pic>
        <p:nvPicPr>
          <p:cNvPr descr="Screen Shot 2016-07-25 at 8.29.59 PM.png" id="286" name="Shape 286"/>
          <p:cNvPicPr preferRelativeResize="0"/>
          <p:nvPr/>
        </p:nvPicPr>
        <p:blipFill rotWithShape="1">
          <a:blip r:embed="rId3">
            <a:alphaModFix/>
          </a:blip>
          <a:srcRect b="0" l="0" r="0" t="0"/>
          <a:stretch/>
        </p:blipFill>
        <p:spPr>
          <a:xfrm>
            <a:off x="676550" y="755325"/>
            <a:ext cx="6513849" cy="4300398"/>
          </a:xfrm>
          <a:prstGeom prst="rect">
            <a:avLst/>
          </a:prstGeom>
          <a:noFill/>
          <a:ln>
            <a:noFill/>
          </a:ln>
        </p:spPr>
      </p:pic>
      <p:sp>
        <p:nvSpPr>
          <p:cNvPr id="287" name="Shape 287"/>
          <p:cNvSpPr txBox="1"/>
          <p:nvPr/>
        </p:nvSpPr>
        <p:spPr>
          <a:xfrm>
            <a:off x="6757400" y="1574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Long Method</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3007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Preserve Whole Object</a:t>
            </a:r>
          </a:p>
        </p:txBody>
      </p:sp>
      <p:pic>
        <p:nvPicPr>
          <p:cNvPr descr="Screen Shot 2016-07-25 at 8.32.06 PM.png" id="293" name="Shape 293"/>
          <p:cNvPicPr preferRelativeResize="0"/>
          <p:nvPr/>
        </p:nvPicPr>
        <p:blipFill rotWithShape="1">
          <a:blip r:embed="rId3">
            <a:alphaModFix/>
          </a:blip>
          <a:srcRect b="0" l="0" r="0" t="0"/>
          <a:stretch/>
        </p:blipFill>
        <p:spPr>
          <a:xfrm>
            <a:off x="223050" y="1096700"/>
            <a:ext cx="8520599" cy="1746378"/>
          </a:xfrm>
          <a:prstGeom prst="rect">
            <a:avLst/>
          </a:prstGeom>
          <a:noFill/>
          <a:ln>
            <a:noFill/>
          </a:ln>
        </p:spPr>
      </p:pic>
      <p:pic>
        <p:nvPicPr>
          <p:cNvPr descr="Screen Shot 2016-07-25 at 8.36.09 PM.png" id="294" name="Shape 294"/>
          <p:cNvPicPr preferRelativeResize="0"/>
          <p:nvPr/>
        </p:nvPicPr>
        <p:blipFill rotWithShape="1">
          <a:blip r:embed="rId4">
            <a:alphaModFix/>
          </a:blip>
          <a:srcRect b="0" l="0" r="0" t="0"/>
          <a:stretch/>
        </p:blipFill>
        <p:spPr>
          <a:xfrm>
            <a:off x="311700" y="2843075"/>
            <a:ext cx="7010400" cy="1085850"/>
          </a:xfrm>
          <a:prstGeom prst="rect">
            <a:avLst/>
          </a:prstGeom>
          <a:noFill/>
          <a:ln>
            <a:noFill/>
          </a:ln>
        </p:spPr>
      </p:pic>
      <p:pic>
        <p:nvPicPr>
          <p:cNvPr descr="Screen Shot 2016-07-25 at 8.39.04 PM.png" id="295" name="Shape 295"/>
          <p:cNvPicPr preferRelativeResize="0"/>
          <p:nvPr/>
        </p:nvPicPr>
        <p:blipFill rotWithShape="1">
          <a:blip r:embed="rId5">
            <a:alphaModFix/>
          </a:blip>
          <a:srcRect b="0" l="0" r="0" t="0"/>
          <a:stretch/>
        </p:blipFill>
        <p:spPr>
          <a:xfrm>
            <a:off x="895050" y="4164675"/>
            <a:ext cx="7848599" cy="514350"/>
          </a:xfrm>
          <a:prstGeom prst="rect">
            <a:avLst/>
          </a:prstGeom>
          <a:noFill/>
          <a:ln>
            <a:noFill/>
          </a:ln>
        </p:spPr>
      </p:pic>
      <p:sp>
        <p:nvSpPr>
          <p:cNvPr id="296" name="Shape 296"/>
          <p:cNvSpPr txBox="1"/>
          <p:nvPr/>
        </p:nvSpPr>
        <p:spPr>
          <a:xfrm>
            <a:off x="6376900" y="1574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Long Method</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7"/>
              </a:rPr>
              <a:t>Long Parameter List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311700" y="445025"/>
            <a:ext cx="43200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Decompose Conditional</a:t>
            </a:r>
          </a:p>
        </p:txBody>
      </p:sp>
      <p:pic>
        <p:nvPicPr>
          <p:cNvPr descr="Screen Shot 2016-07-25 at 8.42.15 PM.png" id="302" name="Shape 302"/>
          <p:cNvPicPr preferRelativeResize="0"/>
          <p:nvPr/>
        </p:nvPicPr>
        <p:blipFill rotWithShape="1">
          <a:blip r:embed="rId3">
            <a:alphaModFix/>
          </a:blip>
          <a:srcRect b="0" l="0" r="0" t="0"/>
          <a:stretch/>
        </p:blipFill>
        <p:spPr>
          <a:xfrm>
            <a:off x="231187" y="1195824"/>
            <a:ext cx="8681624" cy="1690850"/>
          </a:xfrm>
          <a:prstGeom prst="rect">
            <a:avLst/>
          </a:prstGeom>
          <a:noFill/>
          <a:ln>
            <a:noFill/>
          </a:ln>
        </p:spPr>
      </p:pic>
      <p:pic>
        <p:nvPicPr>
          <p:cNvPr descr="Screen Shot 2016-07-25 at 8.43.43 PM.png" id="303" name="Shape 303"/>
          <p:cNvPicPr preferRelativeResize="0"/>
          <p:nvPr/>
        </p:nvPicPr>
        <p:blipFill rotWithShape="1">
          <a:blip r:embed="rId4">
            <a:alphaModFix/>
          </a:blip>
          <a:srcRect b="0" l="0" r="0" t="0"/>
          <a:stretch/>
        </p:blipFill>
        <p:spPr>
          <a:xfrm>
            <a:off x="231200" y="3064774"/>
            <a:ext cx="5209775" cy="1278324"/>
          </a:xfrm>
          <a:prstGeom prst="rect">
            <a:avLst/>
          </a:prstGeom>
          <a:noFill/>
          <a:ln>
            <a:noFill/>
          </a:ln>
        </p:spPr>
      </p:pic>
      <p:pic>
        <p:nvPicPr>
          <p:cNvPr descr="Screen Shot 2016-07-25 at 8.43.54 PM.png" id="304" name="Shape 304"/>
          <p:cNvPicPr preferRelativeResize="0"/>
          <p:nvPr/>
        </p:nvPicPr>
        <p:blipFill rotWithShape="1">
          <a:blip r:embed="rId5">
            <a:alphaModFix/>
          </a:blip>
          <a:srcRect b="0" l="0" r="0" t="0"/>
          <a:stretch/>
        </p:blipFill>
        <p:spPr>
          <a:xfrm>
            <a:off x="5588825" y="3030324"/>
            <a:ext cx="3324000" cy="1347225"/>
          </a:xfrm>
          <a:prstGeom prst="rect">
            <a:avLst/>
          </a:prstGeom>
          <a:noFill/>
          <a:ln>
            <a:noFill/>
          </a:ln>
        </p:spPr>
      </p:pic>
      <p:sp>
        <p:nvSpPr>
          <p:cNvPr id="305" name="Shape 305"/>
          <p:cNvSpPr txBox="1"/>
          <p:nvPr/>
        </p:nvSpPr>
        <p:spPr>
          <a:xfrm>
            <a:off x="6704925" y="2755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Long Method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Why should you Refactor</a:t>
            </a:r>
          </a:p>
          <a:p>
            <a:pPr indent="0" lvl="0" marL="0" marR="0" rtl="0" algn="l">
              <a:lnSpc>
                <a:spcPct val="100000"/>
              </a:lnSpc>
              <a:spcBef>
                <a:spcPts val="0"/>
              </a:spcBef>
              <a:spcAft>
                <a:spcPts val="0"/>
              </a:spcAft>
              <a:buClr>
                <a:schemeClr val="dk1"/>
              </a:buClr>
              <a:buSzPct val="25000"/>
              <a:buFont typeface="Arial"/>
              <a:buNone/>
            </a:pPr>
            <a:r>
              <a:t/>
            </a:r>
            <a:endParaRPr b="0" i="0" sz="2800" u="none" cap="none" strike="noStrike">
              <a:solidFill>
                <a:schemeClr val="dk1"/>
              </a:solidFill>
              <a:latin typeface="Arial"/>
              <a:ea typeface="Arial"/>
              <a:cs typeface="Arial"/>
              <a:sym typeface="Arial"/>
            </a:endParaRPr>
          </a:p>
        </p:txBody>
      </p:sp>
      <p:sp>
        <p:nvSpPr>
          <p:cNvPr id="72" name="Shape 72"/>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1800" u="none" cap="none" strike="noStrike">
                <a:solidFill>
                  <a:schemeClr val="dk2"/>
                </a:solidFill>
                <a:latin typeface="Arial"/>
                <a:ea typeface="Arial"/>
                <a:cs typeface="Arial"/>
                <a:sym typeface="Arial"/>
              </a:rPr>
              <a:t>* Makes software easier to understand</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2"/>
                </a:solidFill>
                <a:latin typeface="Arial"/>
                <a:ea typeface="Arial"/>
                <a:cs typeface="Arial"/>
                <a:sym typeface="Arial"/>
              </a:rPr>
              <a:t>* Improves design of existing software</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2"/>
                </a:solidFill>
                <a:latin typeface="Arial"/>
                <a:ea typeface="Arial"/>
                <a:cs typeface="Arial"/>
                <a:sym typeface="Arial"/>
              </a:rPr>
              <a:t>* Helps you find</a:t>
            </a:r>
            <a:r>
              <a:rPr lang="en"/>
              <a:t>s</a:t>
            </a:r>
            <a:r>
              <a:rPr b="0" i="0" lang="en" sz="1800" u="none" cap="none" strike="noStrike">
                <a:solidFill>
                  <a:schemeClr val="dk2"/>
                </a:solidFill>
                <a:latin typeface="Arial"/>
                <a:ea typeface="Arial"/>
                <a:cs typeface="Arial"/>
                <a:sym typeface="Arial"/>
              </a:rPr>
              <a:t> bugs</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2"/>
                </a:solidFill>
                <a:latin typeface="Arial"/>
                <a:ea typeface="Arial"/>
                <a:cs typeface="Arial"/>
                <a:sym typeface="Arial"/>
              </a:rPr>
              <a:t>* Helps you program faster</a:t>
            </a: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1"/>
              </a:buClr>
              <a:buSzPct val="25000"/>
              <a:buFont typeface="Arial"/>
              <a:buNone/>
            </a:pPr>
            <a:r>
              <a:t/>
            </a:r>
            <a:endParaRP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311700" y="3055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Extract Class</a:t>
            </a:r>
          </a:p>
        </p:txBody>
      </p:sp>
      <p:pic>
        <p:nvPicPr>
          <p:cNvPr descr="Screen Shot 2016-07-25 at 8.52.41 PM.png" id="311" name="Shape 311"/>
          <p:cNvPicPr preferRelativeResize="0"/>
          <p:nvPr/>
        </p:nvPicPr>
        <p:blipFill rotWithShape="1">
          <a:blip r:embed="rId3">
            <a:alphaModFix/>
          </a:blip>
          <a:srcRect b="0" l="0" r="0" t="0"/>
          <a:stretch/>
        </p:blipFill>
        <p:spPr>
          <a:xfrm>
            <a:off x="456025" y="996300"/>
            <a:ext cx="7400799" cy="3910999"/>
          </a:xfrm>
          <a:prstGeom prst="rect">
            <a:avLst/>
          </a:prstGeom>
          <a:noFill/>
          <a:ln>
            <a:noFill/>
          </a:ln>
        </p:spPr>
      </p:pic>
      <p:sp>
        <p:nvSpPr>
          <p:cNvPr id="312" name="Shape 312"/>
          <p:cNvSpPr txBox="1"/>
          <p:nvPr/>
        </p:nvSpPr>
        <p:spPr>
          <a:xfrm>
            <a:off x="6901725" y="18370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Large Class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311700" y="274450"/>
            <a:ext cx="58421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Extract Subclass</a:t>
            </a:r>
          </a:p>
        </p:txBody>
      </p:sp>
      <p:pic>
        <p:nvPicPr>
          <p:cNvPr descr="Screen Shot 2016-07-25 at 8.52.55 PM.png" id="318" name="Shape 318"/>
          <p:cNvPicPr preferRelativeResize="0"/>
          <p:nvPr/>
        </p:nvPicPr>
        <p:blipFill rotWithShape="1">
          <a:blip r:embed="rId3">
            <a:alphaModFix/>
          </a:blip>
          <a:srcRect b="0" l="0" r="0" t="0"/>
          <a:stretch/>
        </p:blipFill>
        <p:spPr>
          <a:xfrm>
            <a:off x="1194200" y="1062800"/>
            <a:ext cx="4633723" cy="3857650"/>
          </a:xfrm>
          <a:prstGeom prst="rect">
            <a:avLst/>
          </a:prstGeom>
          <a:noFill/>
          <a:ln>
            <a:noFill/>
          </a:ln>
        </p:spPr>
      </p:pic>
      <p:sp>
        <p:nvSpPr>
          <p:cNvPr id="319" name="Shape 319"/>
          <p:cNvSpPr txBox="1"/>
          <p:nvPr/>
        </p:nvSpPr>
        <p:spPr>
          <a:xfrm>
            <a:off x="7426575" y="2099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Large Class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300675"/>
            <a:ext cx="41364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Inline Class</a:t>
            </a:r>
          </a:p>
        </p:txBody>
      </p:sp>
      <p:pic>
        <p:nvPicPr>
          <p:cNvPr descr="Screen Shot 2016-07-25 at 9.05.01 PM.png" id="325" name="Shape 325"/>
          <p:cNvPicPr preferRelativeResize="0"/>
          <p:nvPr/>
        </p:nvPicPr>
        <p:blipFill rotWithShape="1">
          <a:blip r:embed="rId3">
            <a:alphaModFix/>
          </a:blip>
          <a:srcRect b="0" l="0" r="0" t="0"/>
          <a:stretch/>
        </p:blipFill>
        <p:spPr>
          <a:xfrm>
            <a:off x="507500" y="1017725"/>
            <a:ext cx="6800999" cy="3969999"/>
          </a:xfrm>
          <a:prstGeom prst="rect">
            <a:avLst/>
          </a:prstGeom>
          <a:noFill/>
          <a:ln>
            <a:noFill/>
          </a:ln>
        </p:spPr>
      </p:pic>
      <p:sp>
        <p:nvSpPr>
          <p:cNvPr id="326" name="Shape 326"/>
          <p:cNvSpPr txBox="1"/>
          <p:nvPr/>
        </p:nvSpPr>
        <p:spPr>
          <a:xfrm>
            <a:off x="7032950" y="2099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Lazy Class</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5"/>
              </a:rPr>
              <a:t>Shotgun Surgery</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45025"/>
            <a:ext cx="42675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Collapse Hierarchy</a:t>
            </a:r>
          </a:p>
        </p:txBody>
      </p:sp>
      <p:pic>
        <p:nvPicPr>
          <p:cNvPr descr="Screen Shot 2016-07-25 at 9.05.12 PM.png" id="332" name="Shape 332"/>
          <p:cNvPicPr preferRelativeResize="0"/>
          <p:nvPr/>
        </p:nvPicPr>
        <p:blipFill rotWithShape="1">
          <a:blip r:embed="rId3">
            <a:alphaModFix/>
          </a:blip>
          <a:srcRect b="0" l="0" r="0" t="0"/>
          <a:stretch/>
        </p:blipFill>
        <p:spPr>
          <a:xfrm>
            <a:off x="736050" y="1233375"/>
            <a:ext cx="6061024" cy="3673949"/>
          </a:xfrm>
          <a:prstGeom prst="rect">
            <a:avLst/>
          </a:prstGeom>
          <a:noFill/>
          <a:ln>
            <a:noFill/>
          </a:ln>
        </p:spPr>
      </p:pic>
      <p:sp>
        <p:nvSpPr>
          <p:cNvPr id="333" name="Shape 333"/>
          <p:cNvSpPr txBox="1"/>
          <p:nvPr/>
        </p:nvSpPr>
        <p:spPr>
          <a:xfrm>
            <a:off x="6927975" y="262425"/>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Lazy Class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311700" y="23510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Move Method</a:t>
            </a:r>
          </a:p>
        </p:txBody>
      </p:sp>
      <p:pic>
        <p:nvPicPr>
          <p:cNvPr descr="Screen Shot 2016-07-25 at 9.20.23 PM.png" id="339" name="Shape 339"/>
          <p:cNvPicPr preferRelativeResize="0"/>
          <p:nvPr/>
        </p:nvPicPr>
        <p:blipFill rotWithShape="1">
          <a:blip r:embed="rId3">
            <a:alphaModFix/>
          </a:blip>
          <a:srcRect b="0" l="0" r="0" t="0"/>
          <a:stretch/>
        </p:blipFill>
        <p:spPr>
          <a:xfrm>
            <a:off x="3228874" y="406762"/>
            <a:ext cx="4978649" cy="4329972"/>
          </a:xfrm>
          <a:prstGeom prst="rect">
            <a:avLst/>
          </a:prstGeom>
          <a:noFill/>
          <a:ln>
            <a:noFill/>
          </a:ln>
        </p:spPr>
      </p:pic>
      <p:sp>
        <p:nvSpPr>
          <p:cNvPr id="340" name="Shape 340"/>
          <p:cNvSpPr txBox="1"/>
          <p:nvPr/>
        </p:nvSpPr>
        <p:spPr>
          <a:xfrm>
            <a:off x="311700" y="414370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Feature Envy</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5"/>
              </a:rPr>
              <a:t>Switch Statements</a:t>
            </a: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Shotgun Surgery</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298575" y="311950"/>
            <a:ext cx="5408999" cy="5726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2400" u="none" cap="none" strike="noStrike">
                <a:solidFill>
                  <a:srgbClr val="444444"/>
                </a:solidFill>
                <a:highlight>
                  <a:srgbClr val="FFFFFF"/>
                </a:highlight>
                <a:latin typeface="Arial"/>
                <a:ea typeface="Arial"/>
                <a:cs typeface="Arial"/>
                <a:sym typeface="Arial"/>
              </a:rPr>
              <a:t>Replace Type Code with Subclasses</a:t>
            </a:r>
          </a:p>
        </p:txBody>
      </p:sp>
      <p:sp>
        <p:nvSpPr>
          <p:cNvPr id="346" name="Shape 346"/>
          <p:cNvSpPr txBox="1"/>
          <p:nvPr/>
        </p:nvSpPr>
        <p:spPr>
          <a:xfrm>
            <a:off x="7111675" y="15745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3"/>
              </a:rPr>
              <a:t>Switch Statements</a:t>
            </a:r>
          </a:p>
        </p:txBody>
      </p:sp>
      <p:pic>
        <p:nvPicPr>
          <p:cNvPr descr="Screen Shot 2016-07-25 at 9.37.59 PM.png" id="347" name="Shape 347"/>
          <p:cNvPicPr preferRelativeResize="0"/>
          <p:nvPr/>
        </p:nvPicPr>
        <p:blipFill rotWithShape="1">
          <a:blip r:embed="rId4">
            <a:alphaModFix/>
          </a:blip>
          <a:srcRect b="0" l="0" r="0" t="0"/>
          <a:stretch/>
        </p:blipFill>
        <p:spPr>
          <a:xfrm>
            <a:off x="953524" y="944725"/>
            <a:ext cx="6911049" cy="4120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311700" y="248225"/>
            <a:ext cx="8520599" cy="5726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2400" u="none" cap="none" strike="noStrike">
                <a:solidFill>
                  <a:srgbClr val="444444"/>
                </a:solidFill>
                <a:highlight>
                  <a:srgbClr val="FFFFFF"/>
                </a:highlight>
                <a:latin typeface="Arial"/>
                <a:ea typeface="Arial"/>
                <a:cs typeface="Arial"/>
                <a:sym typeface="Arial"/>
              </a:rPr>
              <a:t>Replace Conditional with Polymorphism</a:t>
            </a:r>
          </a:p>
        </p:txBody>
      </p:sp>
      <p:pic>
        <p:nvPicPr>
          <p:cNvPr descr="Screen Shot 2016-07-25 at 9.40.18 PM.png" id="353" name="Shape 353"/>
          <p:cNvPicPr preferRelativeResize="0"/>
          <p:nvPr/>
        </p:nvPicPr>
        <p:blipFill rotWithShape="1">
          <a:blip r:embed="rId3">
            <a:alphaModFix/>
          </a:blip>
          <a:srcRect b="0" l="0" r="0" t="0"/>
          <a:stretch/>
        </p:blipFill>
        <p:spPr>
          <a:xfrm>
            <a:off x="311700" y="950075"/>
            <a:ext cx="8520599" cy="572699"/>
          </a:xfrm>
          <a:prstGeom prst="rect">
            <a:avLst/>
          </a:prstGeom>
          <a:noFill/>
          <a:ln>
            <a:noFill/>
          </a:ln>
        </p:spPr>
      </p:pic>
      <p:pic>
        <p:nvPicPr>
          <p:cNvPr descr="Screen Shot 2016-07-25 at 9.40.49 PM.png" id="354" name="Shape 354"/>
          <p:cNvPicPr preferRelativeResize="0"/>
          <p:nvPr/>
        </p:nvPicPr>
        <p:blipFill rotWithShape="1">
          <a:blip r:embed="rId4">
            <a:alphaModFix/>
          </a:blip>
          <a:srcRect b="0" l="0" r="0" t="0"/>
          <a:stretch/>
        </p:blipFill>
        <p:spPr>
          <a:xfrm>
            <a:off x="377500" y="1651925"/>
            <a:ext cx="3354148" cy="3227800"/>
          </a:xfrm>
          <a:prstGeom prst="rect">
            <a:avLst/>
          </a:prstGeom>
          <a:noFill/>
          <a:ln>
            <a:noFill/>
          </a:ln>
        </p:spPr>
      </p:pic>
      <p:pic>
        <p:nvPicPr>
          <p:cNvPr descr="Screen Shot 2016-07-25 at 9.41.55 PM.png" id="355" name="Shape 355"/>
          <p:cNvPicPr preferRelativeResize="0"/>
          <p:nvPr/>
        </p:nvPicPr>
        <p:blipFill rotWithShape="1">
          <a:blip r:embed="rId5">
            <a:alphaModFix/>
          </a:blip>
          <a:srcRect b="0" l="0" r="0" t="0"/>
          <a:stretch/>
        </p:blipFill>
        <p:spPr>
          <a:xfrm>
            <a:off x="4621198" y="1448537"/>
            <a:ext cx="2582223" cy="3634574"/>
          </a:xfrm>
          <a:prstGeom prst="rect">
            <a:avLst/>
          </a:prstGeom>
          <a:noFill/>
          <a:ln>
            <a:noFill/>
          </a:ln>
        </p:spPr>
      </p:pic>
      <p:sp>
        <p:nvSpPr>
          <p:cNvPr id="356" name="Shape 356"/>
          <p:cNvSpPr txBox="1"/>
          <p:nvPr/>
        </p:nvSpPr>
        <p:spPr>
          <a:xfrm>
            <a:off x="6599950" y="144325"/>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Font typeface="Arial"/>
              <a:buNone/>
            </a:pPr>
            <a:r>
              <a:rPr lang="en" u="sng">
                <a:solidFill>
                  <a:schemeClr val="hlink"/>
                </a:solidFill>
                <a:hlinkClick r:id="rId6"/>
              </a:rPr>
              <a:t>Switch Statements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311700" y="248200"/>
            <a:ext cx="8520599" cy="572699"/>
          </a:xfrm>
          <a:prstGeom prst="rect">
            <a:avLst/>
          </a:prstGeom>
          <a:noFill/>
          <a:ln>
            <a:noFill/>
          </a:ln>
        </p:spPr>
        <p:txBody>
          <a:bodyPr anchorCtr="0" anchor="t" bIns="91425" lIns="91425" rIns="91425" tIns="91425">
            <a:noAutofit/>
          </a:bodyPr>
          <a:lstStyle/>
          <a:p>
            <a:pPr indent="0" lvl="0" marL="0" marR="0" rtl="0" algn="l">
              <a:lnSpc>
                <a:spcPct val="87500"/>
              </a:lnSpc>
              <a:spcBef>
                <a:spcPts val="0"/>
              </a:spcBef>
              <a:spcAft>
                <a:spcPts val="0"/>
              </a:spcAft>
              <a:buClr>
                <a:schemeClr val="dk1"/>
              </a:buClr>
              <a:buSzPct val="25000"/>
              <a:buFont typeface="Arial"/>
              <a:buNone/>
            </a:pPr>
            <a:r>
              <a:rPr b="1" i="0" lang="en" sz="2400" u="none" cap="none" strike="noStrike">
                <a:solidFill>
                  <a:srgbClr val="444444"/>
                </a:solidFill>
                <a:highlight>
                  <a:srgbClr val="FFFFFF"/>
                </a:highlight>
                <a:latin typeface="Arial"/>
                <a:ea typeface="Arial"/>
                <a:cs typeface="Arial"/>
                <a:sym typeface="Arial"/>
              </a:rPr>
              <a:t>Replace Parameter with Method Call</a:t>
            </a:r>
          </a:p>
        </p:txBody>
      </p:sp>
      <p:pic>
        <p:nvPicPr>
          <p:cNvPr descr="Screen Shot 2016-07-25 at 9.53.56 PM.png" id="362" name="Shape 362"/>
          <p:cNvPicPr preferRelativeResize="0"/>
          <p:nvPr/>
        </p:nvPicPr>
        <p:blipFill rotWithShape="1">
          <a:blip r:embed="rId3">
            <a:alphaModFix/>
          </a:blip>
          <a:srcRect b="0" l="0" r="0" t="0"/>
          <a:stretch/>
        </p:blipFill>
        <p:spPr>
          <a:xfrm>
            <a:off x="483300" y="1004625"/>
            <a:ext cx="8177400" cy="1632725"/>
          </a:xfrm>
          <a:prstGeom prst="rect">
            <a:avLst/>
          </a:prstGeom>
          <a:noFill/>
          <a:ln>
            <a:noFill/>
          </a:ln>
        </p:spPr>
      </p:pic>
      <p:pic>
        <p:nvPicPr>
          <p:cNvPr descr="Screen Shot 2016-07-25 at 10.00.39 PM.png" id="363" name="Shape 363"/>
          <p:cNvPicPr preferRelativeResize="0"/>
          <p:nvPr/>
        </p:nvPicPr>
        <p:blipFill rotWithShape="1">
          <a:blip r:embed="rId4">
            <a:alphaModFix/>
          </a:blip>
          <a:srcRect b="0" l="0" r="0" t="0"/>
          <a:stretch/>
        </p:blipFill>
        <p:spPr>
          <a:xfrm>
            <a:off x="311700" y="2932564"/>
            <a:ext cx="6596674" cy="940548"/>
          </a:xfrm>
          <a:prstGeom prst="rect">
            <a:avLst/>
          </a:prstGeom>
          <a:noFill/>
          <a:ln>
            <a:noFill/>
          </a:ln>
        </p:spPr>
      </p:pic>
      <p:pic>
        <p:nvPicPr>
          <p:cNvPr descr="Screen Shot 2016-07-25 at 10.00.50 PM.png" id="364" name="Shape 364"/>
          <p:cNvPicPr preferRelativeResize="0"/>
          <p:nvPr/>
        </p:nvPicPr>
        <p:blipFill rotWithShape="1">
          <a:blip r:embed="rId5">
            <a:alphaModFix/>
          </a:blip>
          <a:srcRect b="14919" l="0" r="0" t="-14920"/>
          <a:stretch/>
        </p:blipFill>
        <p:spPr>
          <a:xfrm>
            <a:off x="3084100" y="4168325"/>
            <a:ext cx="5549623" cy="510774"/>
          </a:xfrm>
          <a:prstGeom prst="rect">
            <a:avLst/>
          </a:prstGeom>
          <a:noFill/>
          <a:ln>
            <a:noFill/>
          </a:ln>
        </p:spPr>
      </p:pic>
      <p:sp>
        <p:nvSpPr>
          <p:cNvPr id="365" name="Shape 365"/>
          <p:cNvSpPr txBox="1"/>
          <p:nvPr/>
        </p:nvSpPr>
        <p:spPr>
          <a:xfrm>
            <a:off x="7019825" y="93700"/>
            <a:ext cx="1889400"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Long Parameter List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Introduce Parameter Object</a:t>
            </a:r>
          </a:p>
        </p:txBody>
      </p:sp>
      <p:pic>
        <p:nvPicPr>
          <p:cNvPr descr="Screen Shot 2016-07-25 at 10.08.23 PM.png" id="371" name="Shape 371"/>
          <p:cNvPicPr preferRelativeResize="0"/>
          <p:nvPr/>
        </p:nvPicPr>
        <p:blipFill rotWithShape="1">
          <a:blip r:embed="rId3">
            <a:alphaModFix/>
          </a:blip>
          <a:srcRect b="0" l="0" r="0" t="0"/>
          <a:stretch/>
        </p:blipFill>
        <p:spPr>
          <a:xfrm>
            <a:off x="406750" y="1163824"/>
            <a:ext cx="8135124" cy="1477923"/>
          </a:xfrm>
          <a:prstGeom prst="rect">
            <a:avLst/>
          </a:prstGeom>
          <a:noFill/>
          <a:ln>
            <a:noFill/>
          </a:ln>
        </p:spPr>
      </p:pic>
      <p:pic>
        <p:nvPicPr>
          <p:cNvPr descr="Screen Shot 2016-07-25 at 10.09.14 PM.png" id="372" name="Shape 372"/>
          <p:cNvPicPr preferRelativeResize="0"/>
          <p:nvPr/>
        </p:nvPicPr>
        <p:blipFill rotWithShape="1">
          <a:blip r:embed="rId4">
            <a:alphaModFix/>
          </a:blip>
          <a:srcRect b="0" l="0" r="0" t="0"/>
          <a:stretch/>
        </p:blipFill>
        <p:spPr>
          <a:xfrm>
            <a:off x="311700" y="2787850"/>
            <a:ext cx="4062916" cy="572699"/>
          </a:xfrm>
          <a:prstGeom prst="rect">
            <a:avLst/>
          </a:prstGeom>
          <a:noFill/>
          <a:ln>
            <a:noFill/>
          </a:ln>
        </p:spPr>
      </p:pic>
      <p:pic>
        <p:nvPicPr>
          <p:cNvPr descr="Screen Shot 2016-07-25 at 10.09.26 PM.png" id="373" name="Shape 373"/>
          <p:cNvPicPr preferRelativeResize="0"/>
          <p:nvPr/>
        </p:nvPicPr>
        <p:blipFill rotWithShape="1">
          <a:blip r:embed="rId5">
            <a:alphaModFix/>
          </a:blip>
          <a:srcRect b="0" l="0" r="0" t="0"/>
          <a:stretch/>
        </p:blipFill>
        <p:spPr>
          <a:xfrm>
            <a:off x="4663300" y="2641750"/>
            <a:ext cx="4062925" cy="2117298"/>
          </a:xfrm>
          <a:prstGeom prst="rect">
            <a:avLst/>
          </a:prstGeom>
          <a:noFill/>
          <a:ln>
            <a:noFill/>
          </a:ln>
        </p:spPr>
      </p:pic>
      <p:sp>
        <p:nvSpPr>
          <p:cNvPr id="374" name="Shape 374"/>
          <p:cNvSpPr txBox="1"/>
          <p:nvPr/>
        </p:nvSpPr>
        <p:spPr>
          <a:xfrm>
            <a:off x="6914850" y="170575"/>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Long Parameter List</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300700"/>
            <a:ext cx="3834600"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Move Field</a:t>
            </a:r>
          </a:p>
        </p:txBody>
      </p:sp>
      <p:pic>
        <p:nvPicPr>
          <p:cNvPr descr="Screen Shot 2016-07-26 at 1.13.46 AM.png" id="380" name="Shape 380"/>
          <p:cNvPicPr preferRelativeResize="0"/>
          <p:nvPr/>
        </p:nvPicPr>
        <p:blipFill rotWithShape="1">
          <a:blip r:embed="rId3">
            <a:alphaModFix/>
          </a:blip>
          <a:srcRect b="0" l="0" r="0" t="0"/>
          <a:stretch/>
        </p:blipFill>
        <p:spPr>
          <a:xfrm>
            <a:off x="2600900" y="925900"/>
            <a:ext cx="5667599" cy="4080674"/>
          </a:xfrm>
          <a:prstGeom prst="rect">
            <a:avLst/>
          </a:prstGeom>
          <a:noFill/>
          <a:ln>
            <a:noFill/>
          </a:ln>
        </p:spPr>
      </p:pic>
      <p:sp>
        <p:nvSpPr>
          <p:cNvPr id="381" name="Shape 381"/>
          <p:cNvSpPr txBox="1"/>
          <p:nvPr/>
        </p:nvSpPr>
        <p:spPr>
          <a:xfrm>
            <a:off x="7177275" y="118100"/>
            <a:ext cx="7557899" cy="881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Shotgun Surgery</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When should you Refactor</a:t>
            </a:r>
          </a:p>
          <a:p>
            <a:pPr indent="0" lvl="0" marL="0" marR="0" rtl="0" algn="l">
              <a:lnSpc>
                <a:spcPct val="100000"/>
              </a:lnSpc>
              <a:spcBef>
                <a:spcPts val="0"/>
              </a:spcBef>
              <a:spcAft>
                <a:spcPts val="0"/>
              </a:spcAft>
              <a:buClr>
                <a:schemeClr val="dk1"/>
              </a:buClr>
              <a:buSzPct val="25000"/>
              <a:buFont typeface="Arial"/>
              <a:buNone/>
            </a:pPr>
            <a:r>
              <a:t/>
            </a:r>
            <a:endParaRPr b="0" i="0" sz="2800" u="none" cap="none" strike="noStrike">
              <a:solidFill>
                <a:schemeClr val="dk1"/>
              </a:solidFill>
              <a:latin typeface="Arial"/>
              <a:ea typeface="Arial"/>
              <a:cs typeface="Arial"/>
              <a:sym typeface="Arial"/>
            </a:endParaRPr>
          </a:p>
        </p:txBody>
      </p:sp>
      <p:sp>
        <p:nvSpPr>
          <p:cNvPr id="78" name="Shape 78"/>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 Refactoring is something you should do all the time in little bursts.</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 It’s always </a:t>
            </a:r>
            <a:r>
              <a:rPr b="1" i="0" lang="en" sz="1800" u="none" cap="none" strike="noStrike">
                <a:solidFill>
                  <a:schemeClr val="dk1"/>
                </a:solidFill>
                <a:latin typeface="Arial"/>
                <a:ea typeface="Arial"/>
                <a:cs typeface="Arial"/>
                <a:sym typeface="Arial"/>
              </a:rPr>
              <a:t>BEST</a:t>
            </a:r>
            <a:r>
              <a:rPr b="0" i="0" lang="en" sz="1800" u="none" cap="none" strike="noStrike">
                <a:solidFill>
                  <a:schemeClr val="dk1"/>
                </a:solidFill>
                <a:latin typeface="Arial"/>
                <a:ea typeface="Arial"/>
                <a:cs typeface="Arial"/>
                <a:sym typeface="Arial"/>
              </a:rPr>
              <a:t> to:</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	** Refactor when you add functionality. </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 	** Refactor when you need to fix a bug.</a:t>
            </a:r>
          </a:p>
          <a:p>
            <a:pPr indent="0" lvl="0" marL="0" marR="0" rtl="0" algn="l">
              <a:lnSpc>
                <a:spcPct val="115000"/>
              </a:lnSpc>
              <a:spcBef>
                <a:spcPts val="160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	** Refactor when you are performing code review.</a:t>
            </a: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1"/>
              </a:buClr>
              <a:buSzPct val="25000"/>
              <a:buFont typeface="Arial"/>
              <a:buNone/>
            </a:pPr>
            <a:r>
              <a:t/>
            </a:r>
            <a:endParaRP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Two Hat Principle</a:t>
            </a:r>
          </a:p>
          <a:p>
            <a:pPr indent="0" lvl="0" marL="0" marR="0" rtl="0" algn="l">
              <a:lnSpc>
                <a:spcPct val="100000"/>
              </a:lnSpc>
              <a:spcBef>
                <a:spcPts val="0"/>
              </a:spcBef>
              <a:spcAft>
                <a:spcPts val="0"/>
              </a:spcAft>
              <a:buClr>
                <a:schemeClr val="dk1"/>
              </a:buClr>
              <a:buSzPct val="25000"/>
              <a:buFont typeface="Arial"/>
              <a:buNone/>
            </a:pPr>
            <a:r>
              <a:t/>
            </a:r>
            <a:endParaRPr b="0" i="0" sz="2800" u="none" cap="none" strike="noStrike">
              <a:solidFill>
                <a:schemeClr val="dk1"/>
              </a:solidFill>
              <a:latin typeface="Arial"/>
              <a:ea typeface="Arial"/>
              <a:cs typeface="Arial"/>
              <a:sym typeface="Arial"/>
            </a:endParaRPr>
          </a:p>
        </p:txBody>
      </p:sp>
      <p:sp>
        <p:nvSpPr>
          <p:cNvPr id="84" name="Shape 84"/>
          <p:cNvSpPr txBox="1"/>
          <p:nvPr>
            <p:ph idx="1" type="body"/>
          </p:nvPr>
        </p:nvSpPr>
        <p:spPr>
          <a:xfrm>
            <a:off x="311700" y="1309950"/>
            <a:ext cx="8520599" cy="23376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Wear one hat a time</a:t>
            </a:r>
          </a:p>
          <a:p>
            <a:pPr indent="0" lvl="0" marL="0" marR="0" rtl="0" algn="l">
              <a:lnSpc>
                <a:spcPct val="115000"/>
              </a:lnSpc>
              <a:spcBef>
                <a:spcPts val="160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When you add functionality, you shouldn't be changing existing code</a:t>
            </a:r>
          </a:p>
          <a:p>
            <a:pPr indent="0" lvl="0" marL="0" marR="0" rtl="0" algn="l">
              <a:lnSpc>
                <a:spcPct val="115000"/>
              </a:lnSpc>
              <a:spcBef>
                <a:spcPts val="160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When you Refactor, you make a point of not adding functionality</a:t>
            </a:r>
          </a:p>
          <a:p>
            <a:pPr indent="0" lvl="0" marL="0" marR="0" rtl="0" algn="l">
              <a:lnSpc>
                <a:spcPct val="115000"/>
              </a:lnSpc>
              <a:spcBef>
                <a:spcPts val="160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 Swap hats frequently whenever required</a:t>
            </a:r>
          </a:p>
          <a:p>
            <a:pPr indent="0" lvl="0" marL="0" marR="0" rtl="0" algn="l">
              <a:lnSpc>
                <a:spcPct val="115000"/>
              </a:lnSpc>
              <a:spcBef>
                <a:spcPts val="1600"/>
              </a:spcBef>
              <a:spcAft>
                <a:spcPts val="0"/>
              </a:spcAft>
              <a:buClr>
                <a:schemeClr val="dk2"/>
              </a:buClr>
              <a:buSzPct val="25000"/>
              <a:buFont typeface="Arial"/>
              <a:buNone/>
            </a:pPr>
            <a:r>
              <a:t/>
            </a:r>
            <a:endParaRPr b="0" i="0" sz="2000" u="none" cap="none" strike="noStrik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Code Refactoring ...</a:t>
            </a:r>
          </a:p>
        </p:txBody>
      </p:sp>
      <p:pic>
        <p:nvPicPr>
          <p:cNvPr id="90" name="Shape 90"/>
          <p:cNvPicPr preferRelativeResize="0"/>
          <p:nvPr/>
        </p:nvPicPr>
        <p:blipFill rotWithShape="1">
          <a:blip r:embed="rId3">
            <a:alphaModFix/>
          </a:blip>
          <a:srcRect b="0" l="0" r="0" t="0"/>
          <a:stretch/>
        </p:blipFill>
        <p:spPr>
          <a:xfrm>
            <a:off x="1017800" y="1178475"/>
            <a:ext cx="6546898" cy="370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Refactoring</a:t>
            </a:r>
          </a:p>
        </p:txBody>
      </p:sp>
      <p:sp>
        <p:nvSpPr>
          <p:cNvPr id="96" name="Shape 96"/>
          <p:cNvSpPr txBox="1"/>
          <p:nvPr>
            <p:ph idx="1" type="body"/>
          </p:nvPr>
        </p:nvSpPr>
        <p:spPr>
          <a:xfrm>
            <a:off x="311700" y="1493625"/>
            <a:ext cx="8520599" cy="2862600"/>
          </a:xfrm>
          <a:prstGeom prst="rect">
            <a:avLst/>
          </a:prstGeom>
          <a:noFill/>
          <a:ln>
            <a:noFill/>
          </a:ln>
        </p:spPr>
        <p:txBody>
          <a:bodyPr anchorCtr="0" anchor="t" bIns="91425" lIns="91425" rIns="91425" tIns="91425">
            <a:noAutofit/>
          </a:bodyPr>
          <a:lstStyle/>
          <a:p>
            <a:pPr indent="-355600" lvl="0" marL="457200" marR="0" rtl="0" algn="l">
              <a:lnSpc>
                <a:spcPct val="115000"/>
              </a:lnSpc>
              <a:spcBef>
                <a:spcPts val="0"/>
              </a:spcBef>
              <a:spcAft>
                <a:spcPts val="0"/>
              </a:spcAft>
              <a:buClr>
                <a:schemeClr val="dk1"/>
              </a:buClr>
              <a:buSzPct val="25000"/>
              <a:buFont typeface="Arial"/>
              <a:buNone/>
            </a:pPr>
            <a:r>
              <a:rPr b="1" i="0" lang="en" sz="2000" u="none" cap="none" strike="noStrike">
                <a:solidFill>
                  <a:schemeClr val="dk1"/>
                </a:solidFill>
                <a:latin typeface="Arial"/>
                <a:ea typeface="Arial"/>
                <a:cs typeface="Arial"/>
                <a:sym typeface="Arial"/>
              </a:rPr>
              <a:t>Definition</a:t>
            </a:r>
            <a:r>
              <a:rPr b="0" i="0" lang="en" sz="2000" u="none" cap="none" strike="noStrike">
                <a:solidFill>
                  <a:schemeClr val="dk1"/>
                </a:solidFill>
                <a:latin typeface="Arial"/>
                <a:ea typeface="Arial"/>
                <a:cs typeface="Arial"/>
                <a:sym typeface="Arial"/>
              </a:rPr>
              <a:t>: Refactoring modifies software to improve its readability, maintainability, and extensibility without changing what it actually does.</a:t>
            </a:r>
          </a:p>
          <a:p>
            <a:pPr indent="0" lvl="0" marL="0" marR="0" rtl="0" algn="l">
              <a:lnSpc>
                <a:spcPct val="115000"/>
              </a:lnSpc>
              <a:spcBef>
                <a:spcPts val="0"/>
              </a:spcBef>
              <a:spcAft>
                <a:spcPts val="0"/>
              </a:spcAft>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ct val="25000"/>
              <a:buFont typeface="Arial"/>
              <a:buNone/>
            </a:pPr>
            <a:r>
              <a:rPr b="0" i="0" lang="en" sz="2000" u="none" cap="none" strike="noStrike">
                <a:solidFill>
                  <a:schemeClr val="dk1"/>
                </a:solidFill>
                <a:latin typeface="Arial"/>
                <a:ea typeface="Arial"/>
                <a:cs typeface="Arial"/>
                <a:sym typeface="Arial"/>
              </a:rPr>
              <a:t>External behavior does NOT change</a:t>
            </a:r>
          </a:p>
          <a:p>
            <a:pPr indent="0" lvl="0" marL="0" marR="0" rtl="0" algn="l">
              <a:lnSpc>
                <a:spcPct val="115000"/>
              </a:lnSpc>
              <a:spcBef>
                <a:spcPts val="0"/>
              </a:spcBef>
              <a:spcAft>
                <a:spcPts val="0"/>
              </a:spcAft>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ct val="25000"/>
              <a:buFont typeface="Arial"/>
              <a:buNone/>
            </a:pPr>
            <a:r>
              <a:rPr b="0" i="0" lang="en" sz="2000" u="none" cap="none" strike="noStrike">
                <a:solidFill>
                  <a:schemeClr val="dk1"/>
                </a:solidFill>
                <a:latin typeface="Arial"/>
                <a:ea typeface="Arial"/>
                <a:cs typeface="Arial"/>
                <a:sym typeface="Arial"/>
              </a:rPr>
              <a:t>Internal structure is improved</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57977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Arial"/>
                <a:ea typeface="Arial"/>
                <a:cs typeface="Arial"/>
                <a:sym typeface="Arial"/>
              </a:rPr>
              <a:t>Danger !!!</a:t>
            </a:r>
          </a:p>
        </p:txBody>
      </p:sp>
      <p:sp>
        <p:nvSpPr>
          <p:cNvPr id="102" name="Shape 102"/>
          <p:cNvSpPr txBox="1"/>
          <p:nvPr>
            <p:ph idx="1" type="body"/>
          </p:nvPr>
        </p:nvSpPr>
        <p:spPr>
          <a:xfrm>
            <a:off x="311700" y="1637950"/>
            <a:ext cx="8520599" cy="2718299"/>
          </a:xfrm>
          <a:prstGeom prst="rect">
            <a:avLst/>
          </a:prstGeom>
          <a:noFill/>
          <a:ln>
            <a:noFill/>
          </a:ln>
        </p:spPr>
        <p:txBody>
          <a:bodyPr anchorCtr="0" anchor="t" bIns="91425" lIns="91425" rIns="91425" tIns="91425">
            <a:noAutofit/>
          </a:bodyPr>
          <a:lstStyle/>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Refactoring CAN introduce problems, because anytime you modify software you may introduce bugs</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Refactoring adds risk</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It’s expensive – we’re spending time in development, but not “seeing” any external differences</a:t>
            </a:r>
          </a:p>
          <a:p>
            <a:pPr indent="-355600" lvl="0" marL="457200" marR="0" rtl="0" algn="l">
              <a:lnSpc>
                <a:spcPct val="115000"/>
              </a:lnSpc>
              <a:spcBef>
                <a:spcPts val="0"/>
              </a:spcBef>
              <a:spcAft>
                <a:spcPts val="0"/>
              </a:spcAft>
              <a:buClr>
                <a:schemeClr val="dk1"/>
              </a:buClr>
              <a:buSzPct val="25000"/>
              <a:buFont typeface="Arial"/>
              <a:buNone/>
            </a:pPr>
            <a:r>
              <a:rPr lang="en" sz="2000"/>
              <a:t>* </a:t>
            </a:r>
            <a:r>
              <a:rPr b="0" i="0" lang="en" sz="2000" u="none" cap="none" strike="noStrike">
                <a:solidFill>
                  <a:schemeClr val="dk2"/>
                </a:solidFill>
                <a:latin typeface="Arial"/>
                <a:ea typeface="Arial"/>
                <a:cs typeface="Arial"/>
                <a:sym typeface="Arial"/>
              </a:rPr>
              <a:t>And we still have to retest</a:t>
            </a:r>
          </a:p>
          <a:p>
            <a:pPr indent="-355600" lvl="0" marL="457200" marR="0" rtl="0" algn="l">
              <a:lnSpc>
                <a:spcPct val="115000"/>
              </a:lnSpc>
              <a:spcBef>
                <a:spcPts val="0"/>
              </a:spcBef>
              <a:spcAft>
                <a:spcPts val="0"/>
              </a:spcAft>
              <a:buClr>
                <a:schemeClr val="dk1"/>
              </a:buClr>
              <a:buSzPct val="25000"/>
              <a:buFont typeface="Arial"/>
              <a:buNone/>
            </a:pPr>
            <a:r>
              <a:t/>
            </a:r>
            <a:endParaRPr sz="2000"/>
          </a:p>
          <a:p>
            <a:pPr indent="-355600" lvl="0" marL="457200" marR="0" rtl="0" algn="l">
              <a:lnSpc>
                <a:spcPct val="115000"/>
              </a:lnSpc>
              <a:spcBef>
                <a:spcPts val="0"/>
              </a:spcBef>
              <a:spcAft>
                <a:spcPts val="0"/>
              </a:spcAft>
              <a:buClr>
                <a:schemeClr val="dk1"/>
              </a:buClr>
              <a:buSzPct val="25000"/>
              <a:buFont typeface="Arial"/>
              <a:buNone/>
            </a:pPr>
            <a:r>
              <a:rPr b="0" i="0" lang="en" sz="2000" u="none" cap="none" strike="noStrike">
                <a:solidFill>
                  <a:schemeClr val="dk2"/>
                </a:solidFill>
                <a:latin typeface="Arial"/>
                <a:ea typeface="Arial"/>
                <a:cs typeface="Arial"/>
                <a:sym typeface="Arial"/>
              </a:rPr>
              <a:t>Why are we doing this?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